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5" r:id="rId1"/>
    <p:sldMasterId id="2147483856" r:id="rId2"/>
    <p:sldMasterId id="2147483857" r:id="rId3"/>
  </p:sldMasterIdLst>
  <p:notesMasterIdLst>
    <p:notesMasterId r:id="rId94"/>
  </p:notesMasterIdLst>
  <p:handoutMasterIdLst>
    <p:handoutMasterId r:id="rId95"/>
  </p:handoutMasterIdLst>
  <p:sldIdLst>
    <p:sldId id="1475" r:id="rId4"/>
    <p:sldId id="256" r:id="rId5"/>
    <p:sldId id="258" r:id="rId6"/>
    <p:sldId id="1458" r:id="rId7"/>
    <p:sldId id="1459" r:id="rId8"/>
    <p:sldId id="1465" r:id="rId9"/>
    <p:sldId id="1468" r:id="rId10"/>
    <p:sldId id="259" r:id="rId11"/>
    <p:sldId id="1423" r:id="rId12"/>
    <p:sldId id="1294" r:id="rId13"/>
    <p:sldId id="1404" r:id="rId14"/>
    <p:sldId id="1448" r:id="rId15"/>
    <p:sldId id="1460" r:id="rId16"/>
    <p:sldId id="1457" r:id="rId17"/>
    <p:sldId id="1446" r:id="rId18"/>
    <p:sldId id="1449" r:id="rId19"/>
    <p:sldId id="1450" r:id="rId20"/>
    <p:sldId id="260" r:id="rId21"/>
    <p:sldId id="1461" r:id="rId22"/>
    <p:sldId id="261" r:id="rId23"/>
    <p:sldId id="1451" r:id="rId24"/>
    <p:sldId id="1462" r:id="rId25"/>
    <p:sldId id="262" r:id="rId26"/>
    <p:sldId id="1417" r:id="rId27"/>
    <p:sldId id="1396" r:id="rId28"/>
    <p:sldId id="1453" r:id="rId29"/>
    <p:sldId id="1464" r:id="rId30"/>
    <p:sldId id="1463" r:id="rId31"/>
    <p:sldId id="1454" r:id="rId32"/>
    <p:sldId id="1431" r:id="rId33"/>
    <p:sldId id="1390" r:id="rId34"/>
    <p:sldId id="1440" r:id="rId35"/>
    <p:sldId id="266" r:id="rId36"/>
    <p:sldId id="268" r:id="rId37"/>
    <p:sldId id="1432" r:id="rId38"/>
    <p:sldId id="1433" r:id="rId39"/>
    <p:sldId id="1434" r:id="rId40"/>
    <p:sldId id="1435" r:id="rId41"/>
    <p:sldId id="1436" r:id="rId42"/>
    <p:sldId id="1437" r:id="rId43"/>
    <p:sldId id="1438" r:id="rId44"/>
    <p:sldId id="270" r:id="rId45"/>
    <p:sldId id="271" r:id="rId46"/>
    <p:sldId id="1237" r:id="rId47"/>
    <p:sldId id="1238" r:id="rId48"/>
    <p:sldId id="589" r:id="rId49"/>
    <p:sldId id="272" r:id="rId50"/>
    <p:sldId id="273" r:id="rId51"/>
    <p:sldId id="274" r:id="rId52"/>
    <p:sldId id="275" r:id="rId53"/>
    <p:sldId id="1426" r:id="rId54"/>
    <p:sldId id="1419" r:id="rId55"/>
    <p:sldId id="276" r:id="rId56"/>
    <p:sldId id="1443" r:id="rId57"/>
    <p:sldId id="1380" r:id="rId58"/>
    <p:sldId id="1466" r:id="rId59"/>
    <p:sldId id="1272" r:id="rId60"/>
    <p:sldId id="1467" r:id="rId61"/>
    <p:sldId id="1266" r:id="rId62"/>
    <p:sldId id="1267" r:id="rId63"/>
    <p:sldId id="327" r:id="rId64"/>
    <p:sldId id="329" r:id="rId65"/>
    <p:sldId id="1159" r:id="rId66"/>
    <p:sldId id="495" r:id="rId67"/>
    <p:sldId id="496" r:id="rId68"/>
    <p:sldId id="1455" r:id="rId69"/>
    <p:sldId id="497" r:id="rId70"/>
    <p:sldId id="498" r:id="rId71"/>
    <p:sldId id="1476" r:id="rId72"/>
    <p:sldId id="1430" r:id="rId73"/>
    <p:sldId id="390" r:id="rId74"/>
    <p:sldId id="399" r:id="rId75"/>
    <p:sldId id="283" r:id="rId76"/>
    <p:sldId id="1283" r:id="rId77"/>
    <p:sldId id="1420" r:id="rId78"/>
    <p:sldId id="1425" r:id="rId79"/>
    <p:sldId id="278" r:id="rId80"/>
    <p:sldId id="279" r:id="rId81"/>
    <p:sldId id="280" r:id="rId82"/>
    <p:sldId id="281" r:id="rId83"/>
    <p:sldId id="282" r:id="rId84"/>
    <p:sldId id="285" r:id="rId85"/>
    <p:sldId id="286" r:id="rId86"/>
    <p:sldId id="284" r:id="rId87"/>
    <p:sldId id="287" r:id="rId88"/>
    <p:sldId id="288" r:id="rId89"/>
    <p:sldId id="1284" r:id="rId90"/>
    <p:sldId id="1421" r:id="rId91"/>
    <p:sldId id="289" r:id="rId92"/>
    <p:sldId id="1470" r:id="rId9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57">
          <p15:clr>
            <a:srgbClr val="A4A3A4"/>
          </p15:clr>
        </p15:guide>
        <p15:guide id="2" pos="287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26"/>
      </p:cViewPr>
      <p:guideLst>
        <p:guide orient="horz" pos="2157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864" y="108"/>
      </p:cViewPr>
      <p:guideLst>
        <p:guide orient="horz" pos="2157"/>
        <p:guide pos="287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만길 문" userId="e247a0690048628c" providerId="LiveId" clId="{57EC54AE-3484-4363-BA13-137898E1A0DF}"/>
    <pc:docChg chg="custSel addSld delSld modSld sldOrd modMainMaster">
      <pc:chgData name="만길 문" userId="e247a0690048628c" providerId="LiveId" clId="{57EC54AE-3484-4363-BA13-137898E1A0DF}" dt="2025-10-15T18:07:16.131" v="262" actId="2696"/>
      <pc:docMkLst>
        <pc:docMk/>
      </pc:docMkLst>
      <pc:sldChg chg="addSp delSp modSp mod">
        <pc:chgData name="만길 문" userId="e247a0690048628c" providerId="LiveId" clId="{57EC54AE-3484-4363-BA13-137898E1A0DF}" dt="2025-10-14T04:20:27.732" v="16" actId="1076"/>
        <pc:sldMkLst>
          <pc:docMk/>
          <pc:sldMk cId="0" sldId="272"/>
        </pc:sldMkLst>
        <pc:picChg chg="add mod">
          <ac:chgData name="만길 문" userId="e247a0690048628c" providerId="LiveId" clId="{57EC54AE-3484-4363-BA13-137898E1A0DF}" dt="2025-10-14T04:20:27.732" v="16" actId="1076"/>
          <ac:picMkLst>
            <pc:docMk/>
            <pc:sldMk cId="0" sldId="272"/>
            <ac:picMk id="4" creationId="{4121A426-FA0C-4C82-B4CF-8D602F674E57}"/>
          </ac:picMkLst>
        </pc:picChg>
        <pc:picChg chg="del mod">
          <ac:chgData name="만길 문" userId="e247a0690048628c" providerId="LiveId" clId="{57EC54AE-3484-4363-BA13-137898E1A0DF}" dt="2025-10-14T04:17:26.073" v="8" actId="478"/>
          <ac:picMkLst>
            <pc:docMk/>
            <pc:sldMk cId="0" sldId="272"/>
            <ac:picMk id="11" creationId="{00000000-0000-0000-0000-000000000000}"/>
          </ac:picMkLst>
        </pc:picChg>
      </pc:sldChg>
      <pc:sldChg chg="del">
        <pc:chgData name="만길 문" userId="e247a0690048628c" providerId="LiveId" clId="{57EC54AE-3484-4363-BA13-137898E1A0DF}" dt="2025-10-15T18:07:16.131" v="262" actId="2696"/>
        <pc:sldMkLst>
          <pc:docMk/>
          <pc:sldMk cId="0" sldId="926"/>
        </pc:sldMkLst>
      </pc:sldChg>
      <pc:sldChg chg="addSp delSp modSp del mod">
        <pc:chgData name="만길 문" userId="e247a0690048628c" providerId="LiveId" clId="{57EC54AE-3484-4363-BA13-137898E1A0DF}" dt="2025-10-15T15:03:33.228" v="110" actId="2696"/>
        <pc:sldMkLst>
          <pc:docMk/>
          <pc:sldMk cId="0" sldId="1181"/>
        </pc:sldMkLst>
        <pc:spChg chg="mod">
          <ac:chgData name="만길 문" userId="e247a0690048628c" providerId="LiveId" clId="{57EC54AE-3484-4363-BA13-137898E1A0DF}" dt="2025-10-06T13:39:08.126" v="6" actId="1076"/>
          <ac:spMkLst>
            <pc:docMk/>
            <pc:sldMk cId="0" sldId="1181"/>
            <ac:spMk id="16" creationId="{DD43E44E-C6AD-4673-B86E-302C9CE1FEFE}"/>
          </ac:spMkLst>
        </pc:spChg>
        <pc:picChg chg="add mod">
          <ac:chgData name="만길 문" userId="e247a0690048628c" providerId="LiveId" clId="{57EC54AE-3484-4363-BA13-137898E1A0DF}" dt="2025-10-06T13:38:19.936" v="2" actId="1076"/>
          <ac:picMkLst>
            <pc:docMk/>
            <pc:sldMk cId="0" sldId="1181"/>
            <ac:picMk id="2" creationId="{322B5354-27F5-4E7C-82C0-4AEDDEF6E064}"/>
          </ac:picMkLst>
        </pc:picChg>
        <pc:picChg chg="del">
          <ac:chgData name="만길 문" userId="e247a0690048628c" providerId="LiveId" clId="{57EC54AE-3484-4363-BA13-137898E1A0DF}" dt="2025-10-06T13:38:06.357" v="0" actId="478"/>
          <ac:picMkLst>
            <pc:docMk/>
            <pc:sldMk cId="0" sldId="1181"/>
            <ac:picMk id="9269" creationId="{B7A99DD5-9A99-487C-A281-2DCA4F8B2161}"/>
          </ac:picMkLst>
        </pc:picChg>
      </pc:sldChg>
      <pc:sldChg chg="delSp modSp mod">
        <pc:chgData name="만길 문" userId="e247a0690048628c" providerId="LiveId" clId="{57EC54AE-3484-4363-BA13-137898E1A0DF}" dt="2025-10-15T17:56:55.629" v="160" actId="478"/>
        <pc:sldMkLst>
          <pc:docMk/>
          <pc:sldMk cId="2999713278" sldId="1266"/>
        </pc:sldMkLst>
        <pc:spChg chg="del mod">
          <ac:chgData name="만길 문" userId="e247a0690048628c" providerId="LiveId" clId="{57EC54AE-3484-4363-BA13-137898E1A0DF}" dt="2025-10-15T17:56:55.629" v="160" actId="478"/>
          <ac:spMkLst>
            <pc:docMk/>
            <pc:sldMk cId="2999713278" sldId="1266"/>
            <ac:spMk id="8" creationId="{DA3CA20C-0271-40A3-B89F-F297BDAC3AC8}"/>
          </ac:spMkLst>
        </pc:spChg>
      </pc:sldChg>
      <pc:sldChg chg="delSp modSp mod">
        <pc:chgData name="만길 문" userId="e247a0690048628c" providerId="LiveId" clId="{57EC54AE-3484-4363-BA13-137898E1A0DF}" dt="2025-10-15T17:56:42.127" v="158" actId="478"/>
        <pc:sldMkLst>
          <pc:docMk/>
          <pc:sldMk cId="3724261948" sldId="1267"/>
        </pc:sldMkLst>
        <pc:spChg chg="del mod">
          <ac:chgData name="만길 문" userId="e247a0690048628c" providerId="LiveId" clId="{57EC54AE-3484-4363-BA13-137898E1A0DF}" dt="2025-10-15T17:56:42.127" v="158" actId="478"/>
          <ac:spMkLst>
            <pc:docMk/>
            <pc:sldMk cId="3724261948" sldId="1267"/>
            <ac:spMk id="8" creationId="{54F24B69-66A8-424C-9F62-66B58F532D0A}"/>
          </ac:spMkLst>
        </pc:spChg>
      </pc:sldChg>
      <pc:sldChg chg="modSp mod">
        <pc:chgData name="만길 문" userId="e247a0690048628c" providerId="LiveId" clId="{57EC54AE-3484-4363-BA13-137898E1A0DF}" dt="2025-10-15T14:37:25.890" v="38" actId="14100"/>
        <pc:sldMkLst>
          <pc:docMk/>
          <pc:sldMk cId="768773004" sldId="1448"/>
        </pc:sldMkLst>
        <pc:spChg chg="mod">
          <ac:chgData name="만길 문" userId="e247a0690048628c" providerId="LiveId" clId="{57EC54AE-3484-4363-BA13-137898E1A0DF}" dt="2025-10-15T14:37:21.238" v="37" actId="255"/>
          <ac:spMkLst>
            <pc:docMk/>
            <pc:sldMk cId="768773004" sldId="1448"/>
            <ac:spMk id="4" creationId="{9F76B800-DF22-40F6-97DD-8BC4DFE60C60}"/>
          </ac:spMkLst>
        </pc:spChg>
        <pc:picChg chg="mod">
          <ac:chgData name="만길 문" userId="e247a0690048628c" providerId="LiveId" clId="{57EC54AE-3484-4363-BA13-137898E1A0DF}" dt="2025-10-15T14:37:25.890" v="38" actId="14100"/>
          <ac:picMkLst>
            <pc:docMk/>
            <pc:sldMk cId="768773004" sldId="1448"/>
            <ac:picMk id="5" creationId="{3D14055F-CF55-4A68-BB35-2C3B31B840B0}"/>
          </ac:picMkLst>
        </pc:picChg>
      </pc:sldChg>
      <pc:sldChg chg="addSp delSp modSp new del mod">
        <pc:chgData name="만길 문" userId="e247a0690048628c" providerId="LiveId" clId="{57EC54AE-3484-4363-BA13-137898E1A0DF}" dt="2025-10-15T14:32:39.279" v="33" actId="2696"/>
        <pc:sldMkLst>
          <pc:docMk/>
          <pc:sldMk cId="364921629" sldId="1471"/>
        </pc:sldMkLst>
        <pc:spChg chg="del">
          <ac:chgData name="만길 문" userId="e247a0690048628c" providerId="LiveId" clId="{57EC54AE-3484-4363-BA13-137898E1A0DF}" dt="2025-10-15T14:31:06.969" v="24" actId="22"/>
          <ac:spMkLst>
            <pc:docMk/>
            <pc:sldMk cId="364921629" sldId="1471"/>
            <ac:spMk id="3" creationId="{E79BC8B1-327A-4058-9A7F-0AD1B8C09B33}"/>
          </ac:spMkLst>
        </pc:spChg>
        <pc:picChg chg="add mod ord">
          <ac:chgData name="만길 문" userId="e247a0690048628c" providerId="LiveId" clId="{57EC54AE-3484-4363-BA13-137898E1A0DF}" dt="2025-10-15T14:31:20.565" v="26" actId="14100"/>
          <ac:picMkLst>
            <pc:docMk/>
            <pc:sldMk cId="364921629" sldId="1471"/>
            <ac:picMk id="7" creationId="{58817135-2D29-42BC-8A63-A5F6929BDAC4}"/>
          </ac:picMkLst>
        </pc:picChg>
      </pc:sldChg>
      <pc:sldChg chg="addSp delSp modSp new del">
        <pc:chgData name="만길 문" userId="e247a0690048628c" providerId="LiveId" clId="{57EC54AE-3484-4363-BA13-137898E1A0DF}" dt="2025-10-14T04:23:16.448" v="19" actId="2696"/>
        <pc:sldMkLst>
          <pc:docMk/>
          <pc:sldMk cId="4172101762" sldId="1471"/>
        </pc:sldMkLst>
        <pc:spChg chg="del">
          <ac:chgData name="만길 문" userId="e247a0690048628c" providerId="LiveId" clId="{57EC54AE-3484-4363-BA13-137898E1A0DF}" dt="2025-10-14T04:21:07.700" v="18"/>
          <ac:spMkLst>
            <pc:docMk/>
            <pc:sldMk cId="4172101762" sldId="1471"/>
            <ac:spMk id="2" creationId="{0FDD6DEE-42AD-4BDB-8265-EEA7AB64926A}"/>
          </ac:spMkLst>
        </pc:spChg>
        <pc:picChg chg="add mod">
          <ac:chgData name="만길 문" userId="e247a0690048628c" providerId="LiveId" clId="{57EC54AE-3484-4363-BA13-137898E1A0DF}" dt="2025-10-14T04:21:07.700" v="18"/>
          <ac:picMkLst>
            <pc:docMk/>
            <pc:sldMk cId="4172101762" sldId="1471"/>
            <ac:picMk id="6" creationId="{874A301C-8466-4049-8C0A-45406B9B7884}"/>
          </ac:picMkLst>
        </pc:picChg>
      </pc:sldChg>
      <pc:sldChg chg="addSp delSp modSp new del">
        <pc:chgData name="만길 문" userId="e247a0690048628c" providerId="LiveId" clId="{57EC54AE-3484-4363-BA13-137898E1A0DF}" dt="2025-10-15T10:07:20.857" v="22" actId="2696"/>
        <pc:sldMkLst>
          <pc:docMk/>
          <pc:sldMk cId="4196614747" sldId="1471"/>
        </pc:sldMkLst>
        <pc:spChg chg="del">
          <ac:chgData name="만길 문" userId="e247a0690048628c" providerId="LiveId" clId="{57EC54AE-3484-4363-BA13-137898E1A0DF}" dt="2025-10-15T10:06:33.396" v="21"/>
          <ac:spMkLst>
            <pc:docMk/>
            <pc:sldMk cId="4196614747" sldId="1471"/>
            <ac:spMk id="2" creationId="{BB9222C5-C51A-4C0C-8B97-8800ACFEA4B2}"/>
          </ac:spMkLst>
        </pc:spChg>
        <pc:picChg chg="add mod">
          <ac:chgData name="만길 문" userId="e247a0690048628c" providerId="LiveId" clId="{57EC54AE-3484-4363-BA13-137898E1A0DF}" dt="2025-10-15T10:06:33.396" v="21"/>
          <ac:picMkLst>
            <pc:docMk/>
            <pc:sldMk cId="4196614747" sldId="1471"/>
            <ac:picMk id="5" creationId="{5B004D45-0024-4D7B-94DF-D7FE5A039752}"/>
          </ac:picMkLst>
        </pc:picChg>
      </pc:sldChg>
      <pc:sldChg chg="addSp delSp modSp new del mod ord">
        <pc:chgData name="만길 문" userId="e247a0690048628c" providerId="LiveId" clId="{57EC54AE-3484-4363-BA13-137898E1A0DF}" dt="2025-10-15T14:53:45.375" v="95" actId="2696"/>
        <pc:sldMkLst>
          <pc:docMk/>
          <pc:sldMk cId="3896400254" sldId="1472"/>
        </pc:sldMkLst>
        <pc:spChg chg="del">
          <ac:chgData name="만길 문" userId="e247a0690048628c" providerId="LiveId" clId="{57EC54AE-3484-4363-BA13-137898E1A0DF}" dt="2025-10-15T14:31:49.897" v="28" actId="22"/>
          <ac:spMkLst>
            <pc:docMk/>
            <pc:sldMk cId="3896400254" sldId="1472"/>
            <ac:spMk id="2" creationId="{2339B438-0CC6-4C18-8A34-BF1FA4839055}"/>
          </ac:spMkLst>
        </pc:spChg>
        <pc:spChg chg="mod">
          <ac:chgData name="만길 문" userId="e247a0690048628c" providerId="LiveId" clId="{57EC54AE-3484-4363-BA13-137898E1A0DF}" dt="2025-10-15T14:47:20.285" v="63" actId="14100"/>
          <ac:spMkLst>
            <pc:docMk/>
            <pc:sldMk cId="3896400254" sldId="1472"/>
            <ac:spMk id="3" creationId="{A93D4705-26D0-418A-9A42-DE5D53137BF9}"/>
          </ac:spMkLst>
        </pc:spChg>
        <pc:picChg chg="add mod ord">
          <ac:chgData name="만길 문" userId="e247a0690048628c" providerId="LiveId" clId="{57EC54AE-3484-4363-BA13-137898E1A0DF}" dt="2025-10-15T14:46:46.486" v="61" actId="14100"/>
          <ac:picMkLst>
            <pc:docMk/>
            <pc:sldMk cId="3896400254" sldId="1472"/>
            <ac:picMk id="6" creationId="{FE9D8894-61BD-4BEE-B4B9-24B8D4527AC4}"/>
          </ac:picMkLst>
        </pc:picChg>
        <pc:picChg chg="add mod">
          <ac:chgData name="만길 문" userId="e247a0690048628c" providerId="LiveId" clId="{57EC54AE-3484-4363-BA13-137898E1A0DF}" dt="2025-10-15T14:51:01.637" v="81" actId="1076"/>
          <ac:picMkLst>
            <pc:docMk/>
            <pc:sldMk cId="3896400254" sldId="1472"/>
            <ac:picMk id="8" creationId="{E75A0DFF-F711-489C-B55F-3E95951F8FB3}"/>
          </ac:picMkLst>
        </pc:picChg>
      </pc:sldChg>
      <pc:sldChg chg="addSp delSp modSp new del mod">
        <pc:chgData name="만길 문" userId="e247a0690048628c" providerId="LiveId" clId="{57EC54AE-3484-4363-BA13-137898E1A0DF}" dt="2025-10-15T14:44:41.340" v="52" actId="2696"/>
        <pc:sldMkLst>
          <pc:docMk/>
          <pc:sldMk cId="952799174" sldId="1473"/>
        </pc:sldMkLst>
        <pc:spChg chg="del">
          <ac:chgData name="만길 문" userId="e247a0690048628c" providerId="LiveId" clId="{57EC54AE-3484-4363-BA13-137898E1A0DF}" dt="2025-10-15T14:43:40.365" v="47"/>
          <ac:spMkLst>
            <pc:docMk/>
            <pc:sldMk cId="952799174" sldId="1473"/>
            <ac:spMk id="2" creationId="{7A7C8CB9-881D-4F4C-B684-25A6106182D8}"/>
          </ac:spMkLst>
        </pc:spChg>
        <pc:picChg chg="add mod">
          <ac:chgData name="만길 문" userId="e247a0690048628c" providerId="LiveId" clId="{57EC54AE-3484-4363-BA13-137898E1A0DF}" dt="2025-10-15T14:44:11.407" v="51" actId="14100"/>
          <ac:picMkLst>
            <pc:docMk/>
            <pc:sldMk cId="952799174" sldId="1473"/>
            <ac:picMk id="5" creationId="{9BC81BEF-4256-4106-B086-A863E19F6B77}"/>
          </ac:picMkLst>
        </pc:picChg>
      </pc:sldChg>
      <pc:sldChg chg="addSp delSp modSp new del mod ord">
        <pc:chgData name="만길 문" userId="e247a0690048628c" providerId="LiveId" clId="{57EC54AE-3484-4363-BA13-137898E1A0DF}" dt="2025-10-15T14:54:12.116" v="96" actId="2696"/>
        <pc:sldMkLst>
          <pc:docMk/>
          <pc:sldMk cId="3423784445" sldId="1473"/>
        </pc:sldMkLst>
        <pc:spChg chg="del">
          <ac:chgData name="만길 문" userId="e247a0690048628c" providerId="LiveId" clId="{57EC54AE-3484-4363-BA13-137898E1A0DF}" dt="2025-10-15T14:49:47.257" v="71"/>
          <ac:spMkLst>
            <pc:docMk/>
            <pc:sldMk cId="3423784445" sldId="1473"/>
            <ac:spMk id="2" creationId="{C8D57F02-6678-43DC-8D76-E5C9616E0245}"/>
          </ac:spMkLst>
        </pc:spChg>
        <pc:spChg chg="del mod">
          <ac:chgData name="만길 문" userId="e247a0690048628c" providerId="LiveId" clId="{57EC54AE-3484-4363-BA13-137898E1A0DF}" dt="2025-10-15T14:48:59.244" v="68" actId="478"/>
          <ac:spMkLst>
            <pc:docMk/>
            <pc:sldMk cId="3423784445" sldId="1473"/>
            <ac:spMk id="3" creationId="{2E8FB322-CB31-4AA4-A004-354B5932ED96}"/>
          </ac:spMkLst>
        </pc:spChg>
        <pc:spChg chg="del mod">
          <ac:chgData name="만길 문" userId="e247a0690048628c" providerId="LiveId" clId="{57EC54AE-3484-4363-BA13-137898E1A0DF}" dt="2025-10-15T14:49:03.923" v="70" actId="478"/>
          <ac:spMkLst>
            <pc:docMk/>
            <pc:sldMk cId="3423784445" sldId="1473"/>
            <ac:spMk id="4" creationId="{2F7F6EDB-776C-4D56-B65D-57562E37B5F1}"/>
          </ac:spMkLst>
        </pc:spChg>
        <pc:spChg chg="add del mod">
          <ac:chgData name="만길 문" userId="e247a0690048628c" providerId="LiveId" clId="{57EC54AE-3484-4363-BA13-137898E1A0DF}" dt="2025-10-15T14:50:29.954" v="76"/>
          <ac:spMkLst>
            <pc:docMk/>
            <pc:sldMk cId="3423784445" sldId="1473"/>
            <ac:spMk id="7" creationId="{7FB0D1FD-B0F9-4A4F-90E5-E9C89C48064C}"/>
          </ac:spMkLst>
        </pc:spChg>
        <pc:picChg chg="add del mod">
          <ac:chgData name="만길 문" userId="e247a0690048628c" providerId="LiveId" clId="{57EC54AE-3484-4363-BA13-137898E1A0DF}" dt="2025-10-15T14:50:11.652" v="75" actId="478"/>
          <ac:picMkLst>
            <pc:docMk/>
            <pc:sldMk cId="3423784445" sldId="1473"/>
            <ac:picMk id="5" creationId="{CFACE427-06BC-4762-9F4E-08CC032B9FD5}"/>
          </ac:picMkLst>
        </pc:picChg>
        <pc:picChg chg="add mod">
          <ac:chgData name="만길 문" userId="e247a0690048628c" providerId="LiveId" clId="{57EC54AE-3484-4363-BA13-137898E1A0DF}" dt="2025-10-15T14:50:51.019" v="80" actId="14100"/>
          <ac:picMkLst>
            <pc:docMk/>
            <pc:sldMk cId="3423784445" sldId="1473"/>
            <ac:picMk id="8" creationId="{D1F3B321-FB23-47D0-AA9C-DE0DB450D1C4}"/>
          </ac:picMkLst>
        </pc:picChg>
        <pc:picChg chg="add mod">
          <ac:chgData name="만길 문" userId="e247a0690048628c" providerId="LiveId" clId="{57EC54AE-3484-4363-BA13-137898E1A0DF}" dt="2025-10-15T14:51:45.579" v="84" actId="1076"/>
          <ac:picMkLst>
            <pc:docMk/>
            <pc:sldMk cId="3423784445" sldId="1473"/>
            <ac:picMk id="9" creationId="{F2EC04FD-95EB-4D1A-B9D9-7C07B5867182}"/>
          </ac:picMkLst>
        </pc:picChg>
      </pc:sldChg>
      <pc:sldChg chg="add del">
        <pc:chgData name="만길 문" userId="e247a0690048628c" providerId="LiveId" clId="{57EC54AE-3484-4363-BA13-137898E1A0DF}" dt="2025-10-15T14:53:40.771" v="94" actId="2696"/>
        <pc:sldMkLst>
          <pc:docMk/>
          <pc:sldMk cId="3025972572" sldId="1474"/>
        </pc:sldMkLst>
      </pc:sldChg>
      <pc:sldChg chg="addSp delSp modSp new mod">
        <pc:chgData name="만길 문" userId="e247a0690048628c" providerId="LiveId" clId="{57EC54AE-3484-4363-BA13-137898E1A0DF}" dt="2025-10-15T14:53:14.201" v="93" actId="14100"/>
        <pc:sldMkLst>
          <pc:docMk/>
          <pc:sldMk cId="18171899" sldId="1475"/>
        </pc:sldMkLst>
        <pc:spChg chg="del">
          <ac:chgData name="만길 문" userId="e247a0690048628c" providerId="LiveId" clId="{57EC54AE-3484-4363-BA13-137898E1A0DF}" dt="2025-10-15T14:52:56.871" v="89"/>
          <ac:spMkLst>
            <pc:docMk/>
            <pc:sldMk cId="18171899" sldId="1475"/>
            <ac:spMk id="2" creationId="{F8F4DED7-63E6-43AA-9AC3-EB72CC4338CD}"/>
          </ac:spMkLst>
        </pc:spChg>
        <pc:spChg chg="del mod">
          <ac:chgData name="만길 문" userId="e247a0690048628c" providerId="LiveId" clId="{57EC54AE-3484-4363-BA13-137898E1A0DF}" dt="2025-10-15T14:52:47.331" v="87" actId="478"/>
          <ac:spMkLst>
            <pc:docMk/>
            <pc:sldMk cId="18171899" sldId="1475"/>
            <ac:spMk id="3" creationId="{6064D98C-24A1-4830-AB96-CC7CEB6E39B8}"/>
          </ac:spMkLst>
        </pc:spChg>
        <pc:spChg chg="del">
          <ac:chgData name="만길 문" userId="e247a0690048628c" providerId="LiveId" clId="{57EC54AE-3484-4363-BA13-137898E1A0DF}" dt="2025-10-15T14:52:52.050" v="88" actId="478"/>
          <ac:spMkLst>
            <pc:docMk/>
            <pc:sldMk cId="18171899" sldId="1475"/>
            <ac:spMk id="4" creationId="{D6F22688-7B2D-4400-8420-3F9932D97961}"/>
          </ac:spMkLst>
        </pc:spChg>
        <pc:picChg chg="add mod">
          <ac:chgData name="만길 문" userId="e247a0690048628c" providerId="LiveId" clId="{57EC54AE-3484-4363-BA13-137898E1A0DF}" dt="2025-10-15T14:53:14.201" v="93" actId="14100"/>
          <ac:picMkLst>
            <pc:docMk/>
            <pc:sldMk cId="18171899" sldId="1475"/>
            <ac:picMk id="5" creationId="{2F7458FF-2861-46B0-AA52-BE94F1221107}"/>
          </ac:picMkLst>
        </pc:picChg>
      </pc:sldChg>
      <pc:sldChg chg="addSp delSp modSp add del mod">
        <pc:chgData name="만길 문" userId="e247a0690048628c" providerId="LiveId" clId="{57EC54AE-3484-4363-BA13-137898E1A0DF}" dt="2025-10-15T15:00:44.632" v="109" actId="2696"/>
        <pc:sldMkLst>
          <pc:docMk/>
          <pc:sldMk cId="2215939996" sldId="1476"/>
        </pc:sldMkLst>
        <pc:graphicFrameChg chg="del mod">
          <ac:chgData name="만길 문" userId="e247a0690048628c" providerId="LiveId" clId="{57EC54AE-3484-4363-BA13-137898E1A0DF}" dt="2025-10-15T14:56:33.834" v="100" actId="478"/>
          <ac:graphicFrameMkLst>
            <pc:docMk/>
            <pc:sldMk cId="2215939996" sldId="1476"/>
            <ac:graphicFrameMk id="8" creationId="{00000000-0000-0000-0000-000000000000}"/>
          </ac:graphicFrameMkLst>
        </pc:graphicFrameChg>
        <pc:picChg chg="add del mod">
          <ac:chgData name="만길 문" userId="e247a0690048628c" providerId="LiveId" clId="{57EC54AE-3484-4363-BA13-137898E1A0DF}" dt="2025-10-15T14:57:07.625" v="102" actId="478"/>
          <ac:picMkLst>
            <pc:docMk/>
            <pc:sldMk cId="2215939996" sldId="1476"/>
            <ac:picMk id="4" creationId="{737A0F55-0D55-43F7-90D7-46E75656DFF2}"/>
          </ac:picMkLst>
        </pc:picChg>
        <pc:picChg chg="add mod">
          <ac:chgData name="만길 문" userId="e247a0690048628c" providerId="LiveId" clId="{57EC54AE-3484-4363-BA13-137898E1A0DF}" dt="2025-10-15T14:59:20.255" v="108" actId="14100"/>
          <ac:picMkLst>
            <pc:docMk/>
            <pc:sldMk cId="2215939996" sldId="1476"/>
            <ac:picMk id="6" creationId="{D701A2E0-D05C-4AB2-9B3C-F83C48356F16}"/>
          </ac:picMkLst>
        </pc:picChg>
      </pc:sldChg>
      <pc:sldChg chg="addSp modSp new ord">
        <pc:chgData name="만길 문" userId="e247a0690048628c" providerId="LiveId" clId="{57EC54AE-3484-4363-BA13-137898E1A0DF}" dt="2025-10-15T18:07:04.311" v="261"/>
        <pc:sldMkLst>
          <pc:docMk/>
          <pc:sldMk cId="4261842286" sldId="1476"/>
        </pc:sldMkLst>
        <pc:spChg chg="add mod">
          <ac:chgData name="만길 문" userId="e247a0690048628c" providerId="LiveId" clId="{57EC54AE-3484-4363-BA13-137898E1A0DF}" dt="2025-10-15T18:05:34.638" v="254"/>
          <ac:spMkLst>
            <pc:docMk/>
            <pc:sldMk cId="4261842286" sldId="1476"/>
            <ac:spMk id="3" creationId="{47BA5407-A7A7-41BA-91A6-27269D6D01D6}"/>
          </ac:spMkLst>
        </pc:spChg>
        <pc:spChg chg="add mod">
          <ac:chgData name="만길 문" userId="e247a0690048628c" providerId="LiveId" clId="{57EC54AE-3484-4363-BA13-137898E1A0DF}" dt="2025-10-15T18:05:46.852" v="255"/>
          <ac:spMkLst>
            <pc:docMk/>
            <pc:sldMk cId="4261842286" sldId="1476"/>
            <ac:spMk id="4" creationId="{DEE7F6FE-7419-46F3-939E-66B7B8A5198D}"/>
          </ac:spMkLst>
        </pc:spChg>
        <pc:spChg chg="add mod">
          <ac:chgData name="만길 문" userId="e247a0690048628c" providerId="LiveId" clId="{57EC54AE-3484-4363-BA13-137898E1A0DF}" dt="2025-10-15T18:06:00.267" v="256"/>
          <ac:spMkLst>
            <pc:docMk/>
            <pc:sldMk cId="4261842286" sldId="1476"/>
            <ac:spMk id="5" creationId="{3F039082-0B0F-42E2-82FF-E806305B6EB2}"/>
          </ac:spMkLst>
        </pc:spChg>
        <pc:spChg chg="add mod">
          <ac:chgData name="만길 문" userId="e247a0690048628c" providerId="LiveId" clId="{57EC54AE-3484-4363-BA13-137898E1A0DF}" dt="2025-10-15T18:06:12.348" v="257"/>
          <ac:spMkLst>
            <pc:docMk/>
            <pc:sldMk cId="4261842286" sldId="1476"/>
            <ac:spMk id="6" creationId="{380A587F-2F3E-419B-982C-870A5AD981DD}"/>
          </ac:spMkLst>
        </pc:spChg>
        <pc:spChg chg="add mod">
          <ac:chgData name="만길 문" userId="e247a0690048628c" providerId="LiveId" clId="{57EC54AE-3484-4363-BA13-137898E1A0DF}" dt="2025-10-15T18:06:24.820" v="258"/>
          <ac:spMkLst>
            <pc:docMk/>
            <pc:sldMk cId="4261842286" sldId="1476"/>
            <ac:spMk id="7" creationId="{BC207004-0282-4A70-984D-18E238A4532F}"/>
          </ac:spMkLst>
        </pc:spChg>
        <pc:spChg chg="add mod">
          <ac:chgData name="만길 문" userId="e247a0690048628c" providerId="LiveId" clId="{57EC54AE-3484-4363-BA13-137898E1A0DF}" dt="2025-10-15T18:06:38.015" v="259"/>
          <ac:spMkLst>
            <pc:docMk/>
            <pc:sldMk cId="4261842286" sldId="1476"/>
            <ac:spMk id="8" creationId="{A1E7AABF-4BC4-41B3-B1B5-923A55B84454}"/>
          </ac:spMkLst>
        </pc:spChg>
        <pc:spChg chg="add mod">
          <ac:chgData name="만길 문" userId="e247a0690048628c" providerId="LiveId" clId="{57EC54AE-3484-4363-BA13-137898E1A0DF}" dt="2025-10-15T18:06:50.057" v="260"/>
          <ac:spMkLst>
            <pc:docMk/>
            <pc:sldMk cId="4261842286" sldId="1476"/>
            <ac:spMk id="9" creationId="{004838C5-AC03-4309-817B-E9BE04A38EF2}"/>
          </ac:spMkLst>
        </pc:spChg>
        <pc:spChg chg="add mod">
          <ac:chgData name="만길 문" userId="e247a0690048628c" providerId="LiveId" clId="{57EC54AE-3484-4363-BA13-137898E1A0DF}" dt="2025-10-15T18:07:04.311" v="261"/>
          <ac:spMkLst>
            <pc:docMk/>
            <pc:sldMk cId="4261842286" sldId="1476"/>
            <ac:spMk id="10" creationId="{5B1504F2-2BF4-49CB-94F8-E6DFC6757885}"/>
          </ac:spMkLst>
        </pc:spChg>
      </pc:sldChg>
      <pc:sldMasterChg chg="modSldLayout">
        <pc:chgData name="만길 문" userId="e247a0690048628c" providerId="LiveId" clId="{57EC54AE-3484-4363-BA13-137898E1A0DF}" dt="2025-10-15T17:47:52.325" v="118" actId="14100"/>
        <pc:sldMasterMkLst>
          <pc:docMk/>
          <pc:sldMasterMk cId="2209977519" sldId="2147483855"/>
        </pc:sldMasterMkLst>
        <pc:sldLayoutChg chg="addSp delSp modSp mod">
          <pc:chgData name="만길 문" userId="e247a0690048628c" providerId="LiveId" clId="{57EC54AE-3484-4363-BA13-137898E1A0DF}" dt="2025-10-15T17:47:52.325" v="118" actId="14100"/>
          <pc:sldLayoutMkLst>
            <pc:docMk/>
            <pc:sldMasterMk cId="2209977519" sldId="2147483855"/>
            <pc:sldLayoutMk cId="2614314258" sldId="2147483650"/>
          </pc:sldLayoutMkLst>
          <pc:picChg chg="add mod">
            <ac:chgData name="만길 문" userId="e247a0690048628c" providerId="LiveId" clId="{57EC54AE-3484-4363-BA13-137898E1A0DF}" dt="2025-10-15T17:47:52.325" v="118" actId="14100"/>
            <ac:picMkLst>
              <pc:docMk/>
              <pc:sldMasterMk cId="2209977519" sldId="2147483855"/>
              <pc:sldLayoutMk cId="2614314258" sldId="2147483650"/>
              <ac:picMk id="4" creationId="{2CBA4D5F-D83B-48C4-B284-5AF46363A1AE}"/>
            </ac:picMkLst>
          </pc:picChg>
          <pc:picChg chg="del">
            <ac:chgData name="만길 문" userId="e247a0690048628c" providerId="LiveId" clId="{57EC54AE-3484-4363-BA13-137898E1A0DF}" dt="2025-10-15T17:47:19.288" v="111" actId="478"/>
            <ac:picMkLst>
              <pc:docMk/>
              <pc:sldMasterMk cId="2209977519" sldId="2147483855"/>
              <pc:sldLayoutMk cId="2614314258" sldId="2147483650"/>
              <ac:picMk id="14" creationId="{07F29870-9933-40CF-A5CE-9F072A3AE7E7}"/>
            </ac:picMkLst>
          </pc:picChg>
        </pc:sldLayoutChg>
      </pc:sldMasterChg>
      <pc:sldMasterChg chg="modSldLayout">
        <pc:chgData name="만길 문" userId="e247a0690048628c" providerId="LiveId" clId="{57EC54AE-3484-4363-BA13-137898E1A0DF}" dt="2025-10-15T17:53:21.430" v="139" actId="14100"/>
        <pc:sldMasterMkLst>
          <pc:docMk/>
          <pc:sldMasterMk cId="1310132761" sldId="2147483856"/>
        </pc:sldMasterMkLst>
        <pc:sldLayoutChg chg="addSp delSp modSp mod">
          <pc:chgData name="만길 문" userId="e247a0690048628c" providerId="LiveId" clId="{57EC54AE-3484-4363-BA13-137898E1A0DF}" dt="2025-10-15T17:53:21.430" v="139" actId="14100"/>
          <pc:sldLayoutMkLst>
            <pc:docMk/>
            <pc:sldMasterMk cId="1310132761" sldId="2147483856"/>
            <pc:sldLayoutMk cId="1567032050" sldId="2147483667"/>
          </pc:sldLayoutMkLst>
          <pc:spChg chg="del">
            <ac:chgData name="만길 문" userId="e247a0690048628c" providerId="LiveId" clId="{57EC54AE-3484-4363-BA13-137898E1A0DF}" dt="2025-10-15T17:51:05.001" v="120" actId="478"/>
            <ac:spMkLst>
              <pc:docMk/>
              <pc:sldMasterMk cId="1310132761" sldId="2147483856"/>
              <pc:sldLayoutMk cId="1567032050" sldId="2147483667"/>
              <ac:spMk id="3" creationId="{09583764-DC14-48E9-938B-9FA2AD606143}"/>
            </ac:spMkLst>
          </pc:spChg>
          <pc:spChg chg="mod">
            <ac:chgData name="만길 문" userId="e247a0690048628c" providerId="LiveId" clId="{57EC54AE-3484-4363-BA13-137898E1A0DF}" dt="2025-10-15T17:51:50.546" v="124" actId="14100"/>
            <ac:spMkLst>
              <pc:docMk/>
              <pc:sldMasterMk cId="1310132761" sldId="2147483856"/>
              <pc:sldLayoutMk cId="1567032050" sldId="2147483667"/>
              <ac:spMk id="4" creationId="{D84C87CD-0A86-4954-7EA7-5D7D360693A5}"/>
            </ac:spMkLst>
          </pc:spChg>
          <pc:spChg chg="mod">
            <ac:chgData name="만길 문" userId="e247a0690048628c" providerId="LiveId" clId="{57EC54AE-3484-4363-BA13-137898E1A0DF}" dt="2025-10-15T17:52:11.194" v="130" actId="14100"/>
            <ac:spMkLst>
              <pc:docMk/>
              <pc:sldMasterMk cId="1310132761" sldId="2147483856"/>
              <pc:sldLayoutMk cId="1567032050" sldId="2147483667"/>
              <ac:spMk id="6" creationId="{735BDC9C-908F-4058-AE9D-2AA8D95A9A5F}"/>
            </ac:spMkLst>
          </pc:spChg>
          <pc:picChg chg="del">
            <ac:chgData name="만길 문" userId="e247a0690048628c" providerId="LiveId" clId="{57EC54AE-3484-4363-BA13-137898E1A0DF}" dt="2025-10-15T17:50:57.488" v="119" actId="478"/>
            <ac:picMkLst>
              <pc:docMk/>
              <pc:sldMasterMk cId="1310132761" sldId="2147483856"/>
              <pc:sldLayoutMk cId="1567032050" sldId="2147483667"/>
              <ac:picMk id="5" creationId="{3AFDC5F0-A791-4635-8C05-4708526C6CB5}"/>
            </ac:picMkLst>
          </pc:picChg>
          <pc:picChg chg="add mod">
            <ac:chgData name="만길 문" userId="e247a0690048628c" providerId="LiveId" clId="{57EC54AE-3484-4363-BA13-137898E1A0DF}" dt="2025-10-15T17:53:21.430" v="139" actId="14100"/>
            <ac:picMkLst>
              <pc:docMk/>
              <pc:sldMasterMk cId="1310132761" sldId="2147483856"/>
              <pc:sldLayoutMk cId="1567032050" sldId="2147483667"/>
              <ac:picMk id="8" creationId="{D341E900-9AA8-415B-A3D5-2032BA4075A6}"/>
            </ac:picMkLst>
          </pc:picChg>
        </pc:sldLayoutChg>
      </pc:sldMasterChg>
      <pc:sldMasterChg chg="modSldLayout">
        <pc:chgData name="만길 문" userId="e247a0690048628c" providerId="LiveId" clId="{57EC54AE-3484-4363-BA13-137898E1A0DF}" dt="2025-10-15T18:02:30.899" v="250" actId="20577"/>
        <pc:sldMasterMkLst>
          <pc:docMk/>
          <pc:sldMasterMk cId="1448905631" sldId="2147483857"/>
        </pc:sldMasterMkLst>
        <pc:sldLayoutChg chg="addSp modSp mod">
          <pc:chgData name="만길 문" userId="e247a0690048628c" providerId="LiveId" clId="{57EC54AE-3484-4363-BA13-137898E1A0DF}" dt="2025-10-15T18:02:30.899" v="250" actId="20577"/>
          <pc:sldLayoutMkLst>
            <pc:docMk/>
            <pc:sldMasterMk cId="1448905631" sldId="2147483857"/>
            <pc:sldLayoutMk cId="1303508799" sldId="2147483677"/>
          </pc:sldLayoutMkLst>
          <pc:spChg chg="mod">
            <ac:chgData name="만길 문" userId="e247a0690048628c" providerId="LiveId" clId="{57EC54AE-3484-4363-BA13-137898E1A0DF}" dt="2025-10-15T18:02:30.899" v="250" actId="20577"/>
            <ac:spMkLst>
              <pc:docMk/>
              <pc:sldMasterMk cId="1448905631" sldId="2147483857"/>
              <pc:sldLayoutMk cId="1303508799" sldId="2147483677"/>
              <ac:spMk id="5" creationId="{AE8F32CF-F036-E47E-D848-860630CCD4A4}"/>
            </ac:spMkLst>
          </pc:spChg>
          <pc:spChg chg="mod">
            <ac:chgData name="만길 문" userId="e247a0690048628c" providerId="LiveId" clId="{57EC54AE-3484-4363-BA13-137898E1A0DF}" dt="2025-10-15T17:58:33.184" v="161" actId="14100"/>
            <ac:spMkLst>
              <pc:docMk/>
              <pc:sldMasterMk cId="1448905631" sldId="2147483857"/>
              <pc:sldLayoutMk cId="1303508799" sldId="2147483677"/>
              <ac:spMk id="6" creationId="{D7ABA961-E3DF-41E1-7520-A0441EA0745F}"/>
            </ac:spMkLst>
          </pc:spChg>
          <pc:picChg chg="add mod">
            <ac:chgData name="만길 문" userId="e247a0690048628c" providerId="LiveId" clId="{57EC54AE-3484-4363-BA13-137898E1A0DF}" dt="2025-10-15T18:01:43.249" v="241" actId="14100"/>
            <ac:picMkLst>
              <pc:docMk/>
              <pc:sldMasterMk cId="1448905631" sldId="2147483857"/>
              <pc:sldLayoutMk cId="1303508799" sldId="2147483677"/>
              <ac:picMk id="8" creationId="{61680869-C665-4BE1-B234-B27C15764E43}"/>
            </ac:picMkLst>
          </pc:picChg>
        </pc:sldLayoutChg>
        <pc:sldLayoutChg chg="addSp delSp modSp mod">
          <pc:chgData name="만길 문" userId="e247a0690048628c" providerId="LiveId" clId="{57EC54AE-3484-4363-BA13-137898E1A0DF}" dt="2025-10-15T17:55:48.597" v="156" actId="1076"/>
          <pc:sldLayoutMkLst>
            <pc:docMk/>
            <pc:sldMasterMk cId="1448905631" sldId="2147483857"/>
            <pc:sldLayoutMk cId="3493210775" sldId="2147483682"/>
          </pc:sldLayoutMkLst>
          <pc:spChg chg="mod">
            <ac:chgData name="만길 문" userId="e247a0690048628c" providerId="LiveId" clId="{57EC54AE-3484-4363-BA13-137898E1A0DF}" dt="2025-10-15T17:55:13.501" v="152" actId="14100"/>
            <ac:spMkLst>
              <pc:docMk/>
              <pc:sldMasterMk cId="1448905631" sldId="2147483857"/>
              <pc:sldLayoutMk cId="3493210775" sldId="2147483682"/>
              <ac:spMk id="3" creationId="{09583764-DC14-48E9-938B-9FA2AD606143}"/>
            </ac:spMkLst>
          </pc:spChg>
          <pc:spChg chg="mod">
            <ac:chgData name="만길 문" userId="e247a0690048628c" providerId="LiveId" clId="{57EC54AE-3484-4363-BA13-137898E1A0DF}" dt="2025-10-15T17:55:06.926" v="151" actId="14100"/>
            <ac:spMkLst>
              <pc:docMk/>
              <pc:sldMasterMk cId="1448905631" sldId="2147483857"/>
              <pc:sldLayoutMk cId="3493210775" sldId="2147483682"/>
              <ac:spMk id="4" creationId="{D84C87CD-0A86-4954-7EA7-5D7D360693A5}"/>
            </ac:spMkLst>
          </pc:spChg>
          <pc:spChg chg="mod">
            <ac:chgData name="만길 문" userId="e247a0690048628c" providerId="LiveId" clId="{57EC54AE-3484-4363-BA13-137898E1A0DF}" dt="2025-10-15T17:55:48.597" v="156" actId="1076"/>
            <ac:spMkLst>
              <pc:docMk/>
              <pc:sldMasterMk cId="1448905631" sldId="2147483857"/>
              <pc:sldLayoutMk cId="3493210775" sldId="2147483682"/>
              <ac:spMk id="6" creationId="{735BDC9C-908F-4058-AE9D-2AA8D95A9A5F}"/>
            </ac:spMkLst>
          </pc:spChg>
          <pc:picChg chg="del">
            <ac:chgData name="만길 문" userId="e247a0690048628c" providerId="LiveId" clId="{57EC54AE-3484-4363-BA13-137898E1A0DF}" dt="2025-10-15T17:54:18.917" v="140" actId="478"/>
            <ac:picMkLst>
              <pc:docMk/>
              <pc:sldMasterMk cId="1448905631" sldId="2147483857"/>
              <pc:sldLayoutMk cId="3493210775" sldId="2147483682"/>
              <ac:picMk id="5" creationId="{3AFDC5F0-A791-4635-8C05-4708526C6CB5}"/>
            </ac:picMkLst>
          </pc:picChg>
          <pc:picChg chg="add mod">
            <ac:chgData name="만길 문" userId="e247a0690048628c" providerId="LiveId" clId="{57EC54AE-3484-4363-BA13-137898E1A0DF}" dt="2025-10-15T17:55:37.189" v="155" actId="14100"/>
            <ac:picMkLst>
              <pc:docMk/>
              <pc:sldMasterMk cId="1448905631" sldId="2147483857"/>
              <pc:sldLayoutMk cId="3493210775" sldId="2147483682"/>
              <ac:picMk id="8" creationId="{8C45FA05-C625-4D48-8CA2-DE80D6799DF1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1"/>
  <c:style val="2"/>
  <c:chart>
    <c:title>
      <c:tx>
        <c:rich>
          <a:bodyPr rot="0" vert="horz" anchor="ctr" anchorCtr="1"/>
          <a:lstStyle/>
          <a:p>
            <a:pPr algn="ctr">
              <a:defRPr sz="2125" b="1" i="0" u="none" baseline="0">
                <a:solidFill>
                  <a:srgbClr val="000000"/>
                </a:solidFill>
                <a:latin typeface="Calibri"/>
                <a:ea typeface="Calibri"/>
              </a:defRPr>
            </a:pPr>
            <a:r>
              <a:rPr lang="ko-KR" altLang="en-US" sz="2125" b="1" i="0" u="none" baseline="0" dirty="0">
                <a:solidFill>
                  <a:srgbClr val="1F497D"/>
                </a:solidFill>
                <a:latin typeface="Calibri"/>
                <a:ea typeface="Calibri"/>
              </a:rPr>
              <a:t>코인 분배</a:t>
            </a:r>
          </a:p>
        </c:rich>
      </c:tx>
      <c:layout>
        <c:manualLayout>
          <c:xMode val="edge"/>
          <c:yMode val="edge"/>
          <c:x val="0.3850867599883348"/>
          <c:y val="0"/>
        </c:manualLayout>
      </c:layout>
      <c:overlay val="0"/>
      <c:spPr>
        <a:noFill/>
        <a:ln>
          <a:noFill/>
          <a:round/>
        </a:ln>
      </c:spPr>
    </c:title>
    <c:autoTitleDeleted val="0"/>
    <c:plotArea>
      <c:layout/>
      <c:pieChart>
        <c:varyColors val="1"/>
        <c:ser>
          <c:idx val="0"/>
          <c:order val="0"/>
          <c:tx>
            <c:v>계열1</c:v>
          </c:tx>
          <c:cat>
            <c:strRef>
              <c:f>Sheet1!$A$2:$A$5</c:f>
              <c:strCache>
                <c:ptCount val="4"/>
                <c:pt idx="0">
                  <c:v>수분양자 (85.98%)</c:v>
                </c:pt>
                <c:pt idx="1">
                  <c:v>에어드랍 (1.69%)</c:v>
                </c:pt>
                <c:pt idx="2">
                  <c:v>재단운영비 (4.00%)    </c:v>
                </c:pt>
                <c:pt idx="3">
                  <c:v>개발팀/창립자 (8.33%)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-0.85980000000000001</c:v>
                </c:pt>
                <c:pt idx="1">
                  <c:v>-1.6899999999999998E-2</c:v>
                </c:pt>
                <c:pt idx="2">
                  <c:v>-0.04</c:v>
                </c:pt>
                <c:pt idx="3">
                  <c:v>-8.3299999999999999E-2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1-4063-AC29-0D8E5ECAA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spPr>
        <a:noFill/>
        <a:ln>
          <a:noFill/>
          <a:round/>
        </a:ln>
      </c:spPr>
      <c:txPr>
        <a:bodyPr rot="0" vert="horz" anchor="ctr" anchorCtr="1"/>
        <a:lstStyle/>
        <a:p>
          <a:pPr>
            <a:defRPr sz="1600" b="0" i="0" u="none" baseline="0">
              <a:solidFill>
                <a:srgbClr val="1F497D"/>
              </a:solidFill>
              <a:latin typeface="+mj-ea"/>
              <a:ea typeface="+mj-ea"/>
            </a:defRPr>
          </a:pPr>
          <a:endParaRPr lang="ko-KR"/>
        </a:p>
      </c:txPr>
    </c:legend>
    <c:plotVisOnly val="1"/>
    <c:dispBlanksAs val="gap"/>
    <c:showDLblsOverMax val="1"/>
  </c:chart>
  <c:spPr>
    <a:noFill/>
    <a:ln>
      <a:noFill/>
      <a:round/>
    </a:ln>
  </c:spPr>
  <c:txPr>
    <a:bodyPr/>
    <a:lstStyle/>
    <a:p>
      <a:pPr>
        <a:defRPr sz="1000" b="0" i="0" u="none" baseline="0">
          <a:solidFill>
            <a:srgbClr val="000000"/>
          </a:solidFill>
          <a:latin typeface="Calibri"/>
          <a:ea typeface="Calibri"/>
        </a:defRPr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ko-KR"/>
  <c:roundedCorners val="1"/>
  <c:style val="2"/>
  <c:chart>
    <c:title>
      <c:tx>
        <c:rich>
          <a:bodyPr rot="0" vert="horz" anchor="ctr" anchorCtr="1"/>
          <a:lstStyle/>
          <a:p>
            <a:pPr algn="ctr">
              <a:defRPr sz="1400" b="0" i="0" u="none" baseline="0">
                <a:solidFill>
                  <a:srgbClr val="000000"/>
                </a:solidFill>
                <a:latin typeface="Noto Sans KR Bold"/>
                <a:ea typeface="Noto Sans KR Bold"/>
              </a:defRPr>
            </a:pPr>
            <a:r>
              <a:rPr lang="ko-KR" altLang="en-US" sz="1400" b="0" i="0" u="none" baseline="0">
                <a:solidFill>
                  <a:srgbClr val="000000"/>
                </a:solidFill>
                <a:latin typeface="Noto Sans KR Bold"/>
                <a:ea typeface="Noto Sans KR Bold"/>
              </a:rPr>
              <a:t>언락 수량(억 개)</a:t>
            </a:r>
          </a:p>
        </c:rich>
      </c:tx>
      <c:overlay val="0"/>
      <c:spPr>
        <a:noFill/>
        <a:ln>
          <a:noFill/>
          <a:round/>
        </a:ln>
      </c:spPr>
    </c:title>
    <c:autoTitleDeleted val="0"/>
    <c:plotArea>
      <c:layout>
        <c:manualLayout>
          <c:layoutTarget val="inner"/>
          <c:xMode val="edge"/>
          <c:yMode val="edge"/>
          <c:x val="0.15931940799066782"/>
          <c:y val="0.22792541557305337"/>
          <c:w val="0.81290281423155442"/>
          <c:h val="0.5835154199475065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언락 수량(억 개)</c:v>
                </c:pt>
              </c:strCache>
            </c:strRef>
          </c:tx>
          <c:invertIfNegative val="1"/>
          <c:cat>
            <c:strRef>
              <c:f>Sheet1!$A$2:$A$5</c:f>
              <c:strCache>
                <c:ptCount val="4"/>
                <c:pt idx="0">
                  <c:v>1년차</c:v>
                </c:pt>
                <c:pt idx="1">
                  <c:v>2년차</c:v>
                </c:pt>
                <c:pt idx="2">
                  <c:v>3년차</c:v>
                </c:pt>
                <c:pt idx="3">
                  <c:v>4년차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2499</c:v>
                </c:pt>
                <c:pt idx="1">
                  <c:v>4998</c:v>
                </c:pt>
                <c:pt idx="2">
                  <c:v>7497</c:v>
                </c:pt>
                <c:pt idx="3">
                  <c:v>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4-41CC-B345-411B29265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1"/>
        <c:axId val="2222"/>
      </c:barChart>
      <c:catAx>
        <c:axId val="111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solidFill>
              <a:srgbClr val="898989">
                <a:alpha val="99999"/>
              </a:srgbClr>
            </a:solidFill>
            <a:round/>
          </a:ln>
        </c:spPr>
        <c:txPr>
          <a:bodyPr/>
          <a:lstStyle/>
          <a:p>
            <a:pPr>
              <a:defRPr sz="1600" b="0" i="0" u="none" baseline="0">
                <a:solidFill>
                  <a:srgbClr val="000000"/>
                </a:solidFill>
                <a:latin typeface="Noto Sans KR Bold"/>
                <a:ea typeface="Noto Sans KR Bold"/>
              </a:defRPr>
            </a:pPr>
            <a:endParaRPr lang="ko-KR"/>
          </a:p>
        </c:txPr>
        <c:crossAx val="2222"/>
        <c:crosses val="autoZero"/>
        <c:auto val="1"/>
        <c:lblAlgn val="ctr"/>
        <c:lblOffset val="100"/>
        <c:noMultiLvlLbl val="1"/>
      </c:catAx>
      <c:valAx>
        <c:axId val="2222"/>
        <c:scaling>
          <c:orientation val="minMax"/>
        </c:scaling>
        <c:delete val="0"/>
        <c:axPos val="l"/>
        <c:majorGridlines>
          <c:spPr>
            <a:ln w="635">
              <a:solidFill>
                <a:srgbClr val="808080">
                  <a:alpha val="99999"/>
                </a:srgbClr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898989">
                <a:alpha val="99999"/>
              </a:srgbClr>
            </a:solidFill>
            <a:round/>
          </a:ln>
        </c:spPr>
        <c:txPr>
          <a:bodyPr/>
          <a:lstStyle/>
          <a:p>
            <a:pPr>
              <a:defRPr sz="1800" b="0" i="0" u="none" baseline="0">
                <a:solidFill>
                  <a:srgbClr val="000000"/>
                </a:solidFill>
                <a:latin typeface="Calibri"/>
                <a:ea typeface="Calibri"/>
              </a:defRPr>
            </a:pPr>
            <a:endParaRPr lang="ko-KR"/>
          </a:p>
        </c:txPr>
        <c:crossAx val="1111"/>
        <c:crosses val="autoZero"/>
        <c:crossBetween val="between"/>
      </c:valAx>
      <c:spPr>
        <a:noFill/>
        <a:ln>
          <a:noFill/>
          <a:round/>
        </a:ln>
      </c:spPr>
    </c:plotArea>
    <c:plotVisOnly val="1"/>
    <c:dispBlanksAs val="gap"/>
    <c:showDLblsOverMax val="1"/>
  </c:chart>
  <c:txPr>
    <a:bodyPr/>
    <a:lstStyle/>
    <a:p>
      <a:pPr>
        <a:defRPr sz="1800" b="0" i="0" u="none" baseline="0">
          <a:solidFill>
            <a:srgbClr val="000000"/>
          </a:solidFill>
          <a:latin typeface="Calibri"/>
          <a:ea typeface="Calibri"/>
        </a:defRPr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1611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노트 개체 틀 7">
            <a:extLst>
              <a:ext uri="{FF2B5EF4-FFF2-40B4-BE49-F238E27FC236}">
                <a16:creationId xmlns:a16="http://schemas.microsoft.com/office/drawing/2014/main" id="{12FCCDB3-FB6F-44AA-B317-B73F0A54A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1819772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>
            <a:extLst>
              <a:ext uri="{FF2B5EF4-FFF2-40B4-BE49-F238E27FC236}">
                <a16:creationId xmlns:a16="http://schemas.microsoft.com/office/drawing/2014/main" id="{BC282E87-0964-1889-8B29-007EF2FD9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78F44-DA48-46AB-8711-8F972763E179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73763" name="Rectangle 2">
            <a:extLst>
              <a:ext uri="{FF2B5EF4-FFF2-40B4-BE49-F238E27FC236}">
                <a16:creationId xmlns:a16="http://schemas.microsoft.com/office/drawing/2014/main" id="{2F8213CF-A7FE-FBFB-001D-B64FFDC88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4" name="Rectangle 3">
            <a:extLst>
              <a:ext uri="{FF2B5EF4-FFF2-40B4-BE49-F238E27FC236}">
                <a16:creationId xmlns:a16="http://schemas.microsoft.com/office/drawing/2014/main" id="{392B17E0-5820-8536-B7D5-BC7FF9FB7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>
            <a:extLst>
              <a:ext uri="{FF2B5EF4-FFF2-40B4-BE49-F238E27FC236}">
                <a16:creationId xmlns:a16="http://schemas.microsoft.com/office/drawing/2014/main" id="{96514B97-2930-437E-5033-107C6A887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D388F-F33B-4681-AF56-453948D22EA6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88099" name="Rectangle 2">
            <a:extLst>
              <a:ext uri="{FF2B5EF4-FFF2-40B4-BE49-F238E27FC236}">
                <a16:creationId xmlns:a16="http://schemas.microsoft.com/office/drawing/2014/main" id="{335DB26F-848D-20DA-E2CC-75CE64A526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100" name="Rectangle 3">
            <a:extLst>
              <a:ext uri="{FF2B5EF4-FFF2-40B4-BE49-F238E27FC236}">
                <a16:creationId xmlns:a16="http://schemas.microsoft.com/office/drawing/2014/main" id="{56C71736-417E-9A2D-952C-9ACCBFFFF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711015" y="1371600"/>
            <a:ext cx="1046613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598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711015" y="3228536"/>
            <a:ext cx="10470201" cy="1752600"/>
          </a:xfrm>
        </p:spPr>
        <p:txBody>
          <a:bodyPr lIns="0" rIns="18288"/>
          <a:lstStyle>
            <a:lvl1pPr marL="0" marR="45706" indent="0" algn="r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</a:lvl2pPr>
            <a:lvl3pPr marL="914126" indent="0" algn="ctr">
              <a:buNone/>
            </a:lvl3pPr>
            <a:lvl4pPr marL="1371189" indent="0" algn="ctr">
              <a:buNone/>
            </a:lvl4pPr>
            <a:lvl5pPr marL="1828251" indent="0" algn="ctr">
              <a:buNone/>
            </a:lvl5pPr>
            <a:lvl6pPr marL="2285314" indent="0" algn="ctr">
              <a:buNone/>
            </a:lvl6pPr>
            <a:lvl7pPr marL="2742377" indent="0" algn="ctr">
              <a:buNone/>
            </a:lvl7pPr>
            <a:lvl8pPr marL="3199440" indent="0" algn="ctr">
              <a:buNone/>
            </a:lvl8pPr>
            <a:lvl9pPr marL="3656503" indent="0" algn="ctr">
              <a:buNone/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2" name="날짜 개체 틀 9">
            <a:extLst>
              <a:ext uri="{FF2B5EF4-FFF2-40B4-BE49-F238E27FC236}">
                <a16:creationId xmlns:a16="http://schemas.microsoft.com/office/drawing/2014/main" id="{A90D834D-332D-E0A6-A7CB-9971E705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바닥글 개체 틀 21">
            <a:extLst>
              <a:ext uri="{FF2B5EF4-FFF2-40B4-BE49-F238E27FC236}">
                <a16:creationId xmlns:a16="http://schemas.microsoft.com/office/drawing/2014/main" id="{A18D5603-6DE3-D660-9B40-CACEF10A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4" name="슬라이드 번호 개체 틀 17">
            <a:extLst>
              <a:ext uri="{FF2B5EF4-FFF2-40B4-BE49-F238E27FC236}">
                <a16:creationId xmlns:a16="http://schemas.microsoft.com/office/drawing/2014/main" id="{B4CAE121-D460-14E0-C673-1C8E14DF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42EF5-F971-475F-8639-F2E1AD74AF9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130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9926D2EB-DBED-F474-96CD-3BFA5A58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AE8F32CF-F036-E47E-D848-860630CC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D7ABA961-E3DF-41E1-7520-A0441EA0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D69D5-AF8D-44D6-9F82-B4D2AA49DC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5842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52" y="1316736"/>
            <a:ext cx="10360501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598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52" y="2704664"/>
            <a:ext cx="10360501" cy="1509712"/>
          </a:xfrm>
        </p:spPr>
        <p:txBody>
          <a:bodyPr lIns="45720" rIns="45720"/>
          <a:lstStyle>
            <a:lvl1pPr marL="0" indent="0">
              <a:buNone/>
              <a:defRPr sz="2199">
                <a:solidFill>
                  <a:schemeClr val="tx1"/>
                </a:solidFill>
              </a:defRPr>
            </a:lvl1pPr>
            <a:lvl2pPr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EC8BAF79-CB3D-37FC-955D-6CF62418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2508E56F-ECB2-79B2-15E4-31783EB3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9D05D2A9-4489-A2CB-0B16-DE4367ED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9DF7C-7DDE-4279-9225-4714FF0BF85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322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441" y="1920085"/>
            <a:ext cx="5383398" cy="4434840"/>
          </a:xfrm>
        </p:spPr>
        <p:txBody>
          <a:bodyPr/>
          <a:lstStyle>
            <a:lvl1pPr>
              <a:defRPr sz="25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5986" y="1920085"/>
            <a:ext cx="5383398" cy="4434840"/>
          </a:xfrm>
        </p:spPr>
        <p:txBody>
          <a:bodyPr/>
          <a:lstStyle>
            <a:lvl1pPr>
              <a:defRPr sz="25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9">
            <a:extLst>
              <a:ext uri="{FF2B5EF4-FFF2-40B4-BE49-F238E27FC236}">
                <a16:creationId xmlns:a16="http://schemas.microsoft.com/office/drawing/2014/main" id="{3B245F49-DA23-54CE-0802-D10A81E6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바닥글 개체 틀 21">
            <a:extLst>
              <a:ext uri="{FF2B5EF4-FFF2-40B4-BE49-F238E27FC236}">
                <a16:creationId xmlns:a16="http://schemas.microsoft.com/office/drawing/2014/main" id="{B30D172D-C758-6856-D711-2F77FBD0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7" name="슬라이드 번호 개체 틀 17">
            <a:extLst>
              <a:ext uri="{FF2B5EF4-FFF2-40B4-BE49-F238E27FC236}">
                <a16:creationId xmlns:a16="http://schemas.microsoft.com/office/drawing/2014/main" id="{2A3830FF-69D1-2DB5-7183-F8EFAD4B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F5CFC-1EE2-413D-B8F1-85EB3250AA8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786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442" y="1855248"/>
            <a:ext cx="5385514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39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99" b="1"/>
            </a:lvl2pPr>
            <a:lvl3pPr>
              <a:buNone/>
              <a:defRPr sz="1799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6191755" y="1859759"/>
            <a:ext cx="5387630" cy="654843"/>
          </a:xfrm>
        </p:spPr>
        <p:txBody>
          <a:bodyPr lIns="45720" tIns="0" rIns="45720" bIns="0" anchor="ctr"/>
          <a:lstStyle>
            <a:lvl1pPr marL="0" indent="0">
              <a:buNone/>
              <a:defRPr sz="239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99" b="1"/>
            </a:lvl2pPr>
            <a:lvl3pPr>
              <a:buNone/>
              <a:defRPr sz="1799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609442" y="2514600"/>
            <a:ext cx="5385514" cy="3845720"/>
          </a:xfrm>
        </p:spPr>
        <p:txBody>
          <a:bodyPr tIns="0"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1755" y="2514600"/>
            <a:ext cx="5387630" cy="3845720"/>
          </a:xfrm>
        </p:spPr>
        <p:txBody>
          <a:bodyPr tIns="0"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9">
            <a:extLst>
              <a:ext uri="{FF2B5EF4-FFF2-40B4-BE49-F238E27FC236}">
                <a16:creationId xmlns:a16="http://schemas.microsoft.com/office/drawing/2014/main" id="{A6194A24-BC6A-5E56-D1DD-BB1FA869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바닥글 개체 틀 21">
            <a:extLst>
              <a:ext uri="{FF2B5EF4-FFF2-40B4-BE49-F238E27FC236}">
                <a16:creationId xmlns:a16="http://schemas.microsoft.com/office/drawing/2014/main" id="{1B5EAE14-39C0-3188-B155-6ECC9D0E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9" name="슬라이드 번호 개체 틀 17">
            <a:extLst>
              <a:ext uri="{FF2B5EF4-FFF2-40B4-BE49-F238E27FC236}">
                <a16:creationId xmlns:a16="http://schemas.microsoft.com/office/drawing/2014/main" id="{A593A4AE-790B-CB65-5A6C-9F22A117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63E78-5740-40F7-A41C-1414DB7C76D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404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1071516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999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9">
            <a:extLst>
              <a:ext uri="{FF2B5EF4-FFF2-40B4-BE49-F238E27FC236}">
                <a16:creationId xmlns:a16="http://schemas.microsoft.com/office/drawing/2014/main" id="{4AE7DF51-07F9-033A-403B-BC1587CE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바닥글 개체 틀 21">
            <a:extLst>
              <a:ext uri="{FF2B5EF4-FFF2-40B4-BE49-F238E27FC236}">
                <a16:creationId xmlns:a16="http://schemas.microsoft.com/office/drawing/2014/main" id="{9FBA8962-6253-8930-41CD-5B3B2EB4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5" name="슬라이드 번호 개체 틀 17">
            <a:extLst>
              <a:ext uri="{FF2B5EF4-FFF2-40B4-BE49-F238E27FC236}">
                <a16:creationId xmlns:a16="http://schemas.microsoft.com/office/drawing/2014/main" id="{08DE9AC6-1FA2-11CF-106E-C1C34C62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8A41-CC8D-45EA-A083-A61B838CB1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3481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9">
            <a:extLst>
              <a:ext uri="{FF2B5EF4-FFF2-40B4-BE49-F238E27FC236}">
                <a16:creationId xmlns:a16="http://schemas.microsoft.com/office/drawing/2014/main" id="{4D2AD1F9-E2C9-7D86-9CCE-ABD515F3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슬라이드 번호 개체 틀 17">
            <a:extLst>
              <a:ext uri="{FF2B5EF4-FFF2-40B4-BE49-F238E27FC236}">
                <a16:creationId xmlns:a16="http://schemas.microsoft.com/office/drawing/2014/main" id="{D84C87CD-0A86-4954-7EA7-5D7D3606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33" y="6356352"/>
            <a:ext cx="323951" cy="365125"/>
          </a:xfrm>
        </p:spPr>
        <p:txBody>
          <a:bodyPr/>
          <a:lstStyle>
            <a:lvl1pPr>
              <a:defRPr/>
            </a:lvl1pPr>
          </a:lstStyle>
          <a:p>
            <a:fld id="{84E8CE1B-2475-41BC-B667-09A219D4437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BDC9C-908F-4058-AE9D-2AA8D95A9A5F}"/>
              </a:ext>
            </a:extLst>
          </p:cNvPr>
          <p:cNvSpPr txBox="1"/>
          <p:nvPr userDrawn="1"/>
        </p:nvSpPr>
        <p:spPr>
          <a:xfrm>
            <a:off x="9401695" y="6496124"/>
            <a:ext cx="204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더 리버스 이드 스마트시티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341E900-9AA8-415B-A3D5-2032BA407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11491" y="6356352"/>
            <a:ext cx="648393" cy="4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32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D85B07-E2AD-497B-A182-5EB50C9E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0DA9DEE-E947-4811-8F55-9D5C797F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E0C01B7-DC91-40EB-939D-CD2DA59F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BD2981-6C0B-4B99-84B3-580E5ACF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CC91E-8A5E-40B3-A3D0-60F529F613FF}" type="slidenum">
              <a:rPr lang="en-US" altLang="ko-KR" smtClean="0"/>
              <a:pPr/>
              <a:t>‹#›</a:t>
            </a:fld>
            <a:endParaRPr lang="en-US" altLang="ko-KR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FD4CE0E-00D3-44A9-80F3-B5974BD58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25" y="6558742"/>
            <a:ext cx="379725" cy="178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765C6-B4AE-4FA6-85FC-C3DF1CBB3B4F}"/>
              </a:ext>
            </a:extLst>
          </p:cNvPr>
          <p:cNvSpPr txBox="1"/>
          <p:nvPr userDrawn="1"/>
        </p:nvSpPr>
        <p:spPr>
          <a:xfrm>
            <a:off x="9680462" y="6496124"/>
            <a:ext cx="1766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리버사이드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스마트시티</a:t>
            </a:r>
          </a:p>
        </p:txBody>
      </p:sp>
    </p:spTree>
    <p:extLst>
      <p:ext uri="{BB962C8B-B14F-4D97-AF65-F5344CB8AC3E}">
        <p14:creationId xmlns:p14="http://schemas.microsoft.com/office/powerpoint/2010/main" val="141226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091461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바닥글 개체 틀 10">
            <a:extLst>
              <a:ext uri="{FF2B5EF4-FFF2-40B4-BE49-F238E27FC236}">
                <a16:creationId xmlns:a16="http://schemas.microsoft.com/office/drawing/2014/main" id="{47801B85-8F4E-4774-BBEE-DE85821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423" y="6256598"/>
            <a:ext cx="2443942" cy="365125"/>
          </a:xfrm>
        </p:spPr>
        <p:txBody>
          <a:bodyPr/>
          <a:lstStyle/>
          <a:p>
            <a:r>
              <a:rPr lang="ko-KR" altLang="en-US" dirty="0"/>
              <a:t>             </a:t>
            </a:r>
            <a:r>
              <a:rPr lang="ko-KR" altLang="en-US" b="1" dirty="0"/>
              <a:t>더 </a:t>
            </a:r>
            <a:r>
              <a:rPr lang="ko-KR" altLang="en-US" b="1" dirty="0" err="1"/>
              <a:t>리버사이드</a:t>
            </a:r>
            <a:r>
              <a:rPr lang="ko-KR" altLang="en-US" b="1" dirty="0"/>
              <a:t> 스마트시티</a:t>
            </a:r>
            <a:endParaRPr lang="en-US" b="1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BADB42EA-06A1-4105-993B-3EF27FAD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749" y="6256598"/>
            <a:ext cx="2261061" cy="365125"/>
          </a:xfrm>
        </p:spPr>
        <p:txBody>
          <a:bodyPr/>
          <a:lstStyle/>
          <a:p>
            <a:r>
              <a:rPr lang="en-US" dirty="0"/>
              <a:t>  </a:t>
            </a:r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CBA4D5F-D83B-48C4-B284-5AF46363A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0424" y="6256598"/>
            <a:ext cx="54032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1BCCF5-6D94-4757-981A-C205F071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C0E917F-5D00-438A-B2BF-4F67C2E6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09418FC-B545-40A6-BE36-9173085C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5074" y="6359555"/>
            <a:ext cx="4469236" cy="365125"/>
          </a:xfrm>
        </p:spPr>
        <p:txBody>
          <a:bodyPr/>
          <a:lstStyle/>
          <a:p>
            <a:pPr>
              <a:defRPr/>
            </a:pPr>
            <a:r>
              <a:rPr lang="ko-KR" altLang="en-US" b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           더 리버사이드 스마트시티</a:t>
            </a:r>
            <a:endParaRPr lang="en-US" b="1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BA10C1-3F29-4A90-870B-B3AC45FC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CC91E-8A5E-40B3-A3D0-60F529F613FF}" type="slidenum">
              <a:rPr lang="en-US" altLang="ko-KR" smtClean="0"/>
              <a:pPr/>
              <a:t>‹#›</a:t>
            </a:fld>
            <a:endParaRPr lang="en-US" altLang="ko-KR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063984-1260-47BC-B4FA-CC7B80498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75" y="6542117"/>
            <a:ext cx="409910" cy="1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3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162" y="514352"/>
            <a:ext cx="3656648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599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914162" y="1676400"/>
            <a:ext cx="3656648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4765492" y="1676400"/>
            <a:ext cx="6813892" cy="4572000"/>
          </a:xfrm>
        </p:spPr>
        <p:txBody>
          <a:bodyPr tIns="0"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19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9">
            <a:extLst>
              <a:ext uri="{FF2B5EF4-FFF2-40B4-BE49-F238E27FC236}">
                <a16:creationId xmlns:a16="http://schemas.microsoft.com/office/drawing/2014/main" id="{ABC5E3DD-5E09-93F3-D859-55257DC7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바닥글 개체 틀 21">
            <a:extLst>
              <a:ext uri="{FF2B5EF4-FFF2-40B4-BE49-F238E27FC236}">
                <a16:creationId xmlns:a16="http://schemas.microsoft.com/office/drawing/2014/main" id="{16562566-8996-40BF-7A91-096AE98A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7" name="슬라이드 번호 개체 틀 17">
            <a:extLst>
              <a:ext uri="{FF2B5EF4-FFF2-40B4-BE49-F238E27FC236}">
                <a16:creationId xmlns:a16="http://schemas.microsoft.com/office/drawing/2014/main" id="{1FFB89EA-D9A9-85FD-A296-B913C711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43D8C-90FF-413B-8138-9827F10711E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5804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한쪽 모서리는 잘리고 다른 쪽 모서리는 둥근 사각형 8">
            <a:extLst>
              <a:ext uri="{FF2B5EF4-FFF2-40B4-BE49-F238E27FC236}">
                <a16:creationId xmlns:a16="http://schemas.microsoft.com/office/drawing/2014/main" id="{4C7A1A18-749C-7EBA-9C41-8A068CEEB78D}"/>
              </a:ext>
            </a:extLst>
          </p:cNvPr>
          <p:cNvSpPr/>
          <p:nvPr/>
        </p:nvSpPr>
        <p:spPr>
          <a:xfrm rot="420000" flipV="1">
            <a:off x="4219534" y="1108075"/>
            <a:ext cx="7008574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sz="1799"/>
          </a:p>
        </p:txBody>
      </p:sp>
      <p:sp>
        <p:nvSpPr>
          <p:cNvPr id="6" name="직각 삼각형 11">
            <a:extLst>
              <a:ext uri="{FF2B5EF4-FFF2-40B4-BE49-F238E27FC236}">
                <a16:creationId xmlns:a16="http://schemas.microsoft.com/office/drawing/2014/main" id="{25F9F04B-4BCE-82DC-60B5-CD422D476F1D}"/>
              </a:ext>
            </a:extLst>
          </p:cNvPr>
          <p:cNvSpPr/>
          <p:nvPr/>
        </p:nvSpPr>
        <p:spPr>
          <a:xfrm rot="420000" flipV="1">
            <a:off x="10669455" y="5359402"/>
            <a:ext cx="207379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sz="1799"/>
          </a:p>
        </p:txBody>
      </p:sp>
      <p:sp>
        <p:nvSpPr>
          <p:cNvPr id="7" name="자유형 9">
            <a:extLst>
              <a:ext uri="{FF2B5EF4-FFF2-40B4-BE49-F238E27FC236}">
                <a16:creationId xmlns:a16="http://schemas.microsoft.com/office/drawing/2014/main" id="{7EA201E7-E80F-835F-4F6C-DE9565E87069}"/>
              </a:ext>
            </a:extLst>
          </p:cNvPr>
          <p:cNvSpPr>
            <a:spLocks/>
          </p:cNvSpPr>
          <p:nvPr/>
        </p:nvSpPr>
        <p:spPr bwMode="auto">
          <a:xfrm flipV="1">
            <a:off x="-12697" y="5816600"/>
            <a:ext cx="1221421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8" name="자유형 10">
            <a:extLst>
              <a:ext uri="{FF2B5EF4-FFF2-40B4-BE49-F238E27FC236}">
                <a16:creationId xmlns:a16="http://schemas.microsoft.com/office/drawing/2014/main" id="{51F04BCB-5AB2-FCE9-CAE7-8F1FA824E96B}"/>
              </a:ext>
            </a:extLst>
          </p:cNvPr>
          <p:cNvSpPr>
            <a:spLocks/>
          </p:cNvSpPr>
          <p:nvPr/>
        </p:nvSpPr>
        <p:spPr bwMode="auto">
          <a:xfrm flipV="1">
            <a:off x="5840479" y="6219827"/>
            <a:ext cx="634834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588" y="1176998"/>
            <a:ext cx="2949696" cy="1582621"/>
          </a:xfrm>
        </p:spPr>
        <p:txBody>
          <a:bodyPr lIns="45720" rIns="45720" bIns="45720"/>
          <a:lstStyle>
            <a:lvl1pPr algn="l">
              <a:buNone/>
              <a:defRPr sz="1999" b="1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12588" y="2828785"/>
            <a:ext cx="2945633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4646513" y="1199517"/>
            <a:ext cx="6155357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199"/>
            </a:lvl1pPr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4">
            <a:extLst>
              <a:ext uri="{FF2B5EF4-FFF2-40B4-BE49-F238E27FC236}">
                <a16:creationId xmlns:a16="http://schemas.microsoft.com/office/drawing/2014/main" id="{218D8832-DA49-DB5A-D095-307E2DFE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바닥글 개체 틀 5">
            <a:extLst>
              <a:ext uri="{FF2B5EF4-FFF2-40B4-BE49-F238E27FC236}">
                <a16:creationId xmlns:a16="http://schemas.microsoft.com/office/drawing/2014/main" id="{8588E53D-5068-801A-1ABC-D3013E85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11" name="슬라이드 번호 개체 틀 6">
            <a:extLst>
              <a:ext uri="{FF2B5EF4-FFF2-40B4-BE49-F238E27FC236}">
                <a16:creationId xmlns:a16="http://schemas.microsoft.com/office/drawing/2014/main" id="{8D069F50-AAAC-EC5C-10D4-E8A345C9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2"/>
            <a:ext cx="812588" cy="365125"/>
          </a:xfrm>
        </p:spPr>
        <p:txBody>
          <a:bodyPr/>
          <a:lstStyle>
            <a:lvl1pPr>
              <a:defRPr/>
            </a:lvl1pPr>
          </a:lstStyle>
          <a:p>
            <a:fld id="{9FA74BCB-BBDF-47B7-AFC6-A8B82FB6322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99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716B3888-0442-B9C6-9492-4773AA69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E873F572-CFF2-33A4-BC46-ABA82466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C6EBA1C4-04DB-72CF-AD47-EC161A50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C58B2-8A90-4A53-AE8D-ECE3AF4D288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1539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6898" y="914402"/>
            <a:ext cx="2742486" cy="52117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441" y="914402"/>
            <a:ext cx="8024310" cy="52117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BDE17129-8637-3846-6F4E-3CEC389C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C4C234DD-6E95-8ED9-BD00-9ABBDF1F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C851194A-AF83-956B-14DB-6AD481B3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5DF32-0782-44E2-B6BA-019BBEF2958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6380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99"/>
                </a:solidFill>
                <a:latin typeface="Adobe Clean Han ExtraBold"/>
                <a:cs typeface="Adobe Clean Han ExtraBold"/>
              </a:defRPr>
            </a:lvl1pPr>
          </a:lstStyle>
          <a:p>
            <a:pPr marL="12696">
              <a:lnSpc>
                <a:spcPts val="1585"/>
              </a:lnSpc>
            </a:pPr>
            <a:r>
              <a:rPr lang="ko-KR" altLang="en-US" spc="75"/>
              <a:t>             더 리버사이드 스마트시티</a:t>
            </a:r>
            <a:endParaRPr lang="ko-KR" altLang="en-US" spc="7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989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711015" y="1371600"/>
            <a:ext cx="1046613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598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711015" y="3228536"/>
            <a:ext cx="10470201" cy="1752600"/>
          </a:xfrm>
        </p:spPr>
        <p:txBody>
          <a:bodyPr lIns="0" rIns="18288"/>
          <a:lstStyle>
            <a:lvl1pPr marL="0" marR="45706" indent="0" algn="r">
              <a:buNone/>
              <a:defRPr>
                <a:solidFill>
                  <a:schemeClr val="tx1"/>
                </a:solidFill>
              </a:defRPr>
            </a:lvl1pPr>
            <a:lvl2pPr marL="457063" indent="0" algn="ctr">
              <a:buNone/>
            </a:lvl2pPr>
            <a:lvl3pPr marL="914126" indent="0" algn="ctr">
              <a:buNone/>
            </a:lvl3pPr>
            <a:lvl4pPr marL="1371189" indent="0" algn="ctr">
              <a:buNone/>
            </a:lvl4pPr>
            <a:lvl5pPr marL="1828251" indent="0" algn="ctr">
              <a:buNone/>
            </a:lvl5pPr>
            <a:lvl6pPr marL="2285314" indent="0" algn="ctr">
              <a:buNone/>
            </a:lvl6pPr>
            <a:lvl7pPr marL="2742377" indent="0" algn="ctr">
              <a:buNone/>
            </a:lvl7pPr>
            <a:lvl8pPr marL="3199440" indent="0" algn="ctr">
              <a:buNone/>
            </a:lvl8pPr>
            <a:lvl9pPr marL="3656503" indent="0" algn="ctr">
              <a:buNone/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2" name="날짜 개체 틀 9">
            <a:extLst>
              <a:ext uri="{FF2B5EF4-FFF2-40B4-BE49-F238E27FC236}">
                <a16:creationId xmlns:a16="http://schemas.microsoft.com/office/drawing/2014/main" id="{A90D834D-332D-E0A6-A7CB-9971E705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CFA76-DC04-4CE0-AD42-19D14CB93D8E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3" name="바닥글 개체 틀 21">
            <a:extLst>
              <a:ext uri="{FF2B5EF4-FFF2-40B4-BE49-F238E27FC236}">
                <a16:creationId xmlns:a16="http://schemas.microsoft.com/office/drawing/2014/main" id="{A18D5603-6DE3-D660-9B40-CACEF10A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슬라이드 번호 개체 틀 17">
            <a:extLst>
              <a:ext uri="{FF2B5EF4-FFF2-40B4-BE49-F238E27FC236}">
                <a16:creationId xmlns:a16="http://schemas.microsoft.com/office/drawing/2014/main" id="{B4CAE121-D460-14E0-C673-1C8E14DF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42EF5-F971-475F-8639-F2E1AD74AF9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2215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9926D2EB-DBED-F474-96CD-3BFA5A58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DFCE-B78F-461C-908B-F439A6224CBA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AE8F32CF-F036-E47E-D848-860630CC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20547" y="6285453"/>
            <a:ext cx="2751512" cy="365125"/>
          </a:xfrm>
        </p:spPr>
        <p:txBody>
          <a:bodyPr/>
          <a:lstStyle>
            <a:lvl1pPr>
              <a:defRPr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r>
              <a:rPr lang="ko-KR" altLang="en-US" dirty="0"/>
              <a:t>                 더 </a:t>
            </a:r>
            <a:r>
              <a:rPr lang="ko-KR" altLang="en-US" dirty="0" err="1"/>
              <a:t>리버사이드</a:t>
            </a:r>
            <a:r>
              <a:rPr lang="ko-KR" altLang="en-US" dirty="0"/>
              <a:t> 스마트시티</a:t>
            </a:r>
            <a:endParaRPr lang="en-US" dirty="0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D7ABA961-E3DF-41E1-7520-A0441EA0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5433" y="6356352"/>
            <a:ext cx="323951" cy="365125"/>
          </a:xfrm>
        </p:spPr>
        <p:txBody>
          <a:bodyPr/>
          <a:lstStyle>
            <a:lvl1pPr>
              <a:defRPr/>
            </a:lvl1pPr>
          </a:lstStyle>
          <a:p>
            <a:fld id="{BBBD69D5-AF8D-44D6-9F82-B4D2AA49DC49}" type="slidenum">
              <a:rPr lang="en-US" altLang="ko-KR"/>
              <a:pPr/>
              <a:t>‹#›</a:t>
            </a:fld>
            <a:endParaRPr lang="en-US" altLang="ko-KR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1680869-C665-4BE1-B234-B27C15764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03177" y="6356351"/>
            <a:ext cx="60104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6952" y="1316736"/>
            <a:ext cx="10360501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598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06952" y="2704664"/>
            <a:ext cx="10360501" cy="1509712"/>
          </a:xfrm>
        </p:spPr>
        <p:txBody>
          <a:bodyPr lIns="45720" rIns="45720"/>
          <a:lstStyle>
            <a:lvl1pPr marL="0" indent="0">
              <a:buNone/>
              <a:defRPr sz="2199">
                <a:solidFill>
                  <a:schemeClr val="tx1"/>
                </a:solidFill>
              </a:defRPr>
            </a:lvl1pPr>
            <a:lvl2pPr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EC8BAF79-CB3D-37FC-955D-6CF62418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B2963-A270-48A3-9293-FFB91D083E27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2508E56F-ECB2-79B2-15E4-31783EB3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9D05D2A9-4489-A2CB-0B16-DE4367ED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9DF7C-7DDE-4279-9225-4714FF0BF85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397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441" y="1920085"/>
            <a:ext cx="5383398" cy="4434840"/>
          </a:xfrm>
        </p:spPr>
        <p:txBody>
          <a:bodyPr/>
          <a:lstStyle>
            <a:lvl1pPr>
              <a:defRPr sz="25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5986" y="1920085"/>
            <a:ext cx="5383398" cy="4434840"/>
          </a:xfrm>
        </p:spPr>
        <p:txBody>
          <a:bodyPr/>
          <a:lstStyle>
            <a:lvl1pPr>
              <a:defRPr sz="25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9">
            <a:extLst>
              <a:ext uri="{FF2B5EF4-FFF2-40B4-BE49-F238E27FC236}">
                <a16:creationId xmlns:a16="http://schemas.microsoft.com/office/drawing/2014/main" id="{3B245F49-DA23-54CE-0802-D10A81E6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67D37-076A-48F6-8FF2-565D3E6F9C50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6" name="바닥글 개체 틀 21">
            <a:extLst>
              <a:ext uri="{FF2B5EF4-FFF2-40B4-BE49-F238E27FC236}">
                <a16:creationId xmlns:a16="http://schemas.microsoft.com/office/drawing/2014/main" id="{B30D172D-C758-6856-D711-2F77FBD0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슬라이드 번호 개체 틀 17">
            <a:extLst>
              <a:ext uri="{FF2B5EF4-FFF2-40B4-BE49-F238E27FC236}">
                <a16:creationId xmlns:a16="http://schemas.microsoft.com/office/drawing/2014/main" id="{2A3830FF-69D1-2DB5-7183-F8EFAD4B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F5CFC-1EE2-413D-B8F1-85EB3250AA8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518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442" y="1855248"/>
            <a:ext cx="5385514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39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99" b="1"/>
            </a:lvl2pPr>
            <a:lvl3pPr>
              <a:buNone/>
              <a:defRPr sz="1799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6191755" y="1859759"/>
            <a:ext cx="5387630" cy="654843"/>
          </a:xfrm>
        </p:spPr>
        <p:txBody>
          <a:bodyPr lIns="45720" tIns="0" rIns="45720" bIns="0" anchor="ctr"/>
          <a:lstStyle>
            <a:lvl1pPr marL="0" indent="0">
              <a:buNone/>
              <a:defRPr sz="239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999" b="1"/>
            </a:lvl2pPr>
            <a:lvl3pPr>
              <a:buNone/>
              <a:defRPr sz="1799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609442" y="2514600"/>
            <a:ext cx="5385514" cy="3845720"/>
          </a:xfrm>
        </p:spPr>
        <p:txBody>
          <a:bodyPr tIns="0"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1755" y="2514600"/>
            <a:ext cx="5387630" cy="3845720"/>
          </a:xfrm>
        </p:spPr>
        <p:txBody>
          <a:bodyPr tIns="0"/>
          <a:lstStyle>
            <a:lvl1pPr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9">
            <a:extLst>
              <a:ext uri="{FF2B5EF4-FFF2-40B4-BE49-F238E27FC236}">
                <a16:creationId xmlns:a16="http://schemas.microsoft.com/office/drawing/2014/main" id="{A6194A24-BC6A-5E56-D1DD-BB1FA869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0697-F0D5-4780-98A6-3D1D0BA23023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8" name="바닥글 개체 틀 21">
            <a:extLst>
              <a:ext uri="{FF2B5EF4-FFF2-40B4-BE49-F238E27FC236}">
                <a16:creationId xmlns:a16="http://schemas.microsoft.com/office/drawing/2014/main" id="{1B5EAE14-39C0-3188-B155-6ECC9D0E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슬라이드 번호 개체 틀 17">
            <a:extLst>
              <a:ext uri="{FF2B5EF4-FFF2-40B4-BE49-F238E27FC236}">
                <a16:creationId xmlns:a16="http://schemas.microsoft.com/office/drawing/2014/main" id="{A593A4AE-790B-CB65-5A6C-9F22A117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63E78-5740-40F7-A41C-1414DB7C76D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35485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1071516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999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9">
            <a:extLst>
              <a:ext uri="{FF2B5EF4-FFF2-40B4-BE49-F238E27FC236}">
                <a16:creationId xmlns:a16="http://schemas.microsoft.com/office/drawing/2014/main" id="{4AE7DF51-07F9-033A-403B-BC1587CE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5599-BCA2-44B3-B517-3790A339ED5A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4" name="바닥글 개체 틀 21">
            <a:extLst>
              <a:ext uri="{FF2B5EF4-FFF2-40B4-BE49-F238E27FC236}">
                <a16:creationId xmlns:a16="http://schemas.microsoft.com/office/drawing/2014/main" id="{9FBA8962-6253-8930-41CD-5B3B2EB4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슬라이드 번호 개체 틀 17">
            <a:extLst>
              <a:ext uri="{FF2B5EF4-FFF2-40B4-BE49-F238E27FC236}">
                <a16:creationId xmlns:a16="http://schemas.microsoft.com/office/drawing/2014/main" id="{08DE9AC6-1FA2-11CF-106E-C1C34C62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8A41-CC8D-45EA-A083-A61B838CB1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1392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9">
            <a:extLst>
              <a:ext uri="{FF2B5EF4-FFF2-40B4-BE49-F238E27FC236}">
                <a16:creationId xmlns:a16="http://schemas.microsoft.com/office/drawing/2014/main" id="{4D2AD1F9-E2C9-7D86-9CCE-ABD515F3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4F229-FABF-429D-829D-D588AC9E0A9E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3" name="바닥글 개체 틀 21">
            <a:extLst>
              <a:ext uri="{FF2B5EF4-FFF2-40B4-BE49-F238E27FC236}">
                <a16:creationId xmlns:a16="http://schemas.microsoft.com/office/drawing/2014/main" id="{09583764-DC14-48E9-938B-9FA2AD60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867" y="6356352"/>
            <a:ext cx="312768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슬라이드 번호 개체 틀 17">
            <a:extLst>
              <a:ext uri="{FF2B5EF4-FFF2-40B4-BE49-F238E27FC236}">
                <a16:creationId xmlns:a16="http://schemas.microsoft.com/office/drawing/2014/main" id="{D84C87CD-0A86-4954-7EA7-5D7D3606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5556" y="6356352"/>
            <a:ext cx="373828" cy="365125"/>
          </a:xfrm>
        </p:spPr>
        <p:txBody>
          <a:bodyPr/>
          <a:lstStyle>
            <a:lvl1pPr>
              <a:defRPr/>
            </a:lvl1pPr>
          </a:lstStyle>
          <a:p>
            <a:fld id="{84E8CE1B-2475-41BC-B667-09A219D4437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BDC9C-908F-4058-AE9D-2AA8D95A9A5F}"/>
              </a:ext>
            </a:extLst>
          </p:cNvPr>
          <p:cNvSpPr txBox="1"/>
          <p:nvPr userDrawn="1"/>
        </p:nvSpPr>
        <p:spPr>
          <a:xfrm>
            <a:off x="9310255" y="6444478"/>
            <a:ext cx="2136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더 </a:t>
            </a:r>
            <a:r>
              <a:rPr lang="ko-KR" altLang="en-US" sz="1200" b="1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리버사이드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스마트시티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C45FA05-C625-4D48-8CA2-DE80D6799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98274" y="6356352"/>
            <a:ext cx="56229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D85B07-E2AD-497B-A182-5EB50C9E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0DA9DEE-E947-4811-8F55-9D5C797F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83686-2DD4-4442-87CE-08CD75EB1C62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E0C01B7-DC91-40EB-939D-CD2DA59F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EBD2981-6C0B-4B99-84B3-580E5ACF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CC91E-8A5E-40B3-A3D0-60F529F613FF}" type="slidenum">
              <a:rPr lang="en-US" altLang="ko-KR" smtClean="0"/>
              <a:pPr/>
              <a:t>‹#›</a:t>
            </a:fld>
            <a:endParaRPr lang="en-US" altLang="ko-KR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FD4CE0E-00D3-44A9-80F3-B5974BD58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25" y="6558742"/>
            <a:ext cx="379725" cy="178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765C6-B4AE-4FA6-85FC-C3DF1CBB3B4F}"/>
              </a:ext>
            </a:extLst>
          </p:cNvPr>
          <p:cNvSpPr txBox="1"/>
          <p:nvPr userDrawn="1"/>
        </p:nvSpPr>
        <p:spPr>
          <a:xfrm>
            <a:off x="9680462" y="6496124"/>
            <a:ext cx="1766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리버사이드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스마트시티</a:t>
            </a:r>
          </a:p>
        </p:txBody>
      </p:sp>
    </p:spTree>
    <p:extLst>
      <p:ext uri="{BB962C8B-B14F-4D97-AF65-F5344CB8AC3E}">
        <p14:creationId xmlns:p14="http://schemas.microsoft.com/office/powerpoint/2010/main" val="3812518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1BCCF5-6D94-4757-981A-C205F071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C0E917F-5D00-438A-B2BF-4F67C2E6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71F553-8601-4356-918B-2EE773B97CB1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09418FC-B545-40A6-BE36-9173085C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5074" y="6359555"/>
            <a:ext cx="4469236" cy="365125"/>
          </a:xfrm>
        </p:spPr>
        <p:txBody>
          <a:bodyPr/>
          <a:lstStyle/>
          <a:p>
            <a:pPr>
              <a:defRPr/>
            </a:pPr>
            <a:endParaRPr lang="en-US" b="1" dirty="0"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BA10C1-3F29-4A90-870B-B3AC45FC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CC91E-8A5E-40B3-A3D0-60F529F613FF}" type="slidenum">
              <a:rPr lang="en-US" altLang="ko-KR" smtClean="0"/>
              <a:pPr/>
              <a:t>‹#›</a:t>
            </a:fld>
            <a:endParaRPr lang="en-US" altLang="ko-KR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063984-1260-47BC-B4FA-CC7B80498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75" y="6542117"/>
            <a:ext cx="409910" cy="1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3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162" y="514352"/>
            <a:ext cx="3656648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599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914162" y="1676400"/>
            <a:ext cx="3656648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4765492" y="1676400"/>
            <a:ext cx="6813892" cy="4572000"/>
          </a:xfrm>
        </p:spPr>
        <p:txBody>
          <a:bodyPr tIns="0"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1999"/>
            </a:lvl4pPr>
            <a:lvl5pPr>
              <a:defRPr sz="1799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9">
            <a:extLst>
              <a:ext uri="{FF2B5EF4-FFF2-40B4-BE49-F238E27FC236}">
                <a16:creationId xmlns:a16="http://schemas.microsoft.com/office/drawing/2014/main" id="{ABC5E3DD-5E09-93F3-D859-55257DC7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7ACE0-82E6-497F-9A66-84F905A56A67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6" name="바닥글 개체 틀 21">
            <a:extLst>
              <a:ext uri="{FF2B5EF4-FFF2-40B4-BE49-F238E27FC236}">
                <a16:creationId xmlns:a16="http://schemas.microsoft.com/office/drawing/2014/main" id="{16562566-8996-40BF-7A91-096AE98A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슬라이드 번호 개체 틀 17">
            <a:extLst>
              <a:ext uri="{FF2B5EF4-FFF2-40B4-BE49-F238E27FC236}">
                <a16:creationId xmlns:a16="http://schemas.microsoft.com/office/drawing/2014/main" id="{1FFB89EA-D9A9-85FD-A296-B913C711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43D8C-90FF-413B-8138-9827F10711E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49010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한쪽 모서리는 잘리고 다른 쪽 모서리는 둥근 사각형 8">
            <a:extLst>
              <a:ext uri="{FF2B5EF4-FFF2-40B4-BE49-F238E27FC236}">
                <a16:creationId xmlns:a16="http://schemas.microsoft.com/office/drawing/2014/main" id="{4C7A1A18-749C-7EBA-9C41-8A068CEEB78D}"/>
              </a:ext>
            </a:extLst>
          </p:cNvPr>
          <p:cNvSpPr/>
          <p:nvPr/>
        </p:nvSpPr>
        <p:spPr>
          <a:xfrm rot="420000" flipV="1">
            <a:off x="4219534" y="1108075"/>
            <a:ext cx="7008574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sz="1799"/>
          </a:p>
        </p:txBody>
      </p:sp>
      <p:sp>
        <p:nvSpPr>
          <p:cNvPr id="6" name="직각 삼각형 11">
            <a:extLst>
              <a:ext uri="{FF2B5EF4-FFF2-40B4-BE49-F238E27FC236}">
                <a16:creationId xmlns:a16="http://schemas.microsoft.com/office/drawing/2014/main" id="{25F9F04B-4BCE-82DC-60B5-CD422D476F1D}"/>
              </a:ext>
            </a:extLst>
          </p:cNvPr>
          <p:cNvSpPr/>
          <p:nvPr/>
        </p:nvSpPr>
        <p:spPr>
          <a:xfrm rot="420000" flipV="1">
            <a:off x="10669455" y="5359402"/>
            <a:ext cx="207379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sz="1799"/>
          </a:p>
        </p:txBody>
      </p:sp>
      <p:sp>
        <p:nvSpPr>
          <p:cNvPr id="7" name="자유형 9">
            <a:extLst>
              <a:ext uri="{FF2B5EF4-FFF2-40B4-BE49-F238E27FC236}">
                <a16:creationId xmlns:a16="http://schemas.microsoft.com/office/drawing/2014/main" id="{7EA201E7-E80F-835F-4F6C-DE9565E87069}"/>
              </a:ext>
            </a:extLst>
          </p:cNvPr>
          <p:cNvSpPr>
            <a:spLocks/>
          </p:cNvSpPr>
          <p:nvPr/>
        </p:nvSpPr>
        <p:spPr bwMode="auto">
          <a:xfrm flipV="1">
            <a:off x="-12697" y="5816600"/>
            <a:ext cx="1221421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8" name="자유형 10">
            <a:extLst>
              <a:ext uri="{FF2B5EF4-FFF2-40B4-BE49-F238E27FC236}">
                <a16:creationId xmlns:a16="http://schemas.microsoft.com/office/drawing/2014/main" id="{51F04BCB-5AB2-FCE9-CAE7-8F1FA824E96B}"/>
              </a:ext>
            </a:extLst>
          </p:cNvPr>
          <p:cNvSpPr>
            <a:spLocks/>
          </p:cNvSpPr>
          <p:nvPr/>
        </p:nvSpPr>
        <p:spPr bwMode="auto">
          <a:xfrm flipV="1">
            <a:off x="5840479" y="6219827"/>
            <a:ext cx="634834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588" y="1176998"/>
            <a:ext cx="2949696" cy="1582621"/>
          </a:xfrm>
        </p:spPr>
        <p:txBody>
          <a:bodyPr lIns="45720" rIns="45720" bIns="45720"/>
          <a:lstStyle>
            <a:lvl1pPr algn="l">
              <a:buNone/>
              <a:defRPr sz="1999" b="1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12588" y="2828785"/>
            <a:ext cx="2945633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4646513" y="1199517"/>
            <a:ext cx="6155357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199"/>
            </a:lvl1pPr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4">
            <a:extLst>
              <a:ext uri="{FF2B5EF4-FFF2-40B4-BE49-F238E27FC236}">
                <a16:creationId xmlns:a16="http://schemas.microsoft.com/office/drawing/2014/main" id="{218D8832-DA49-DB5A-D095-307E2DFE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736E1-D2FE-4221-A27D-6C3201AE912B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10" name="바닥글 개체 틀 5">
            <a:extLst>
              <a:ext uri="{FF2B5EF4-FFF2-40B4-BE49-F238E27FC236}">
                <a16:creationId xmlns:a16="http://schemas.microsoft.com/office/drawing/2014/main" id="{8588E53D-5068-801A-1ABC-D3013E85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슬라이드 번호 개체 틀 6">
            <a:extLst>
              <a:ext uri="{FF2B5EF4-FFF2-40B4-BE49-F238E27FC236}">
                <a16:creationId xmlns:a16="http://schemas.microsoft.com/office/drawing/2014/main" id="{8D069F50-AAAC-EC5C-10D4-E8A345C9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796" y="6356352"/>
            <a:ext cx="812588" cy="365125"/>
          </a:xfrm>
        </p:spPr>
        <p:txBody>
          <a:bodyPr/>
          <a:lstStyle>
            <a:lvl1pPr>
              <a:defRPr/>
            </a:lvl1pPr>
          </a:lstStyle>
          <a:p>
            <a:fld id="{9FA74BCB-BBDF-47B7-AFC6-A8B82FB6322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89024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716B3888-0442-B9C6-9492-4773AA69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D7FCD-1465-4703-BB71-4FFFECC3E0C6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E873F572-CFF2-33A4-BC46-ABA82466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C6EBA1C4-04DB-72CF-AD47-EC161A50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C58B2-8A90-4A53-AE8D-ECE3AF4D288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5954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6898" y="914402"/>
            <a:ext cx="2742486" cy="521176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441" y="914402"/>
            <a:ext cx="8024310" cy="52117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BDE17129-8637-3846-6F4E-3CEC389C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D47A-E3B4-421F-9E8C-2496161116F5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C4C234DD-6E95-8ED9-BD00-9ABBDF1F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C851194A-AF83-956B-14DB-6AD481B3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5DF32-0782-44E2-B6BA-019BBEF2958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647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000099"/>
                </a:solidFill>
                <a:latin typeface="Adobe Clean Han ExtraBold"/>
                <a:cs typeface="Adobe Clean Han ExtraBold"/>
              </a:defRPr>
            </a:lvl1pPr>
          </a:lstStyle>
          <a:p>
            <a:pPr marL="12696">
              <a:lnSpc>
                <a:spcPts val="1585"/>
              </a:lnSpc>
            </a:pPr>
            <a:r>
              <a:rPr lang="ko-KR" altLang="en-US" spc="100"/>
              <a:t>주식회사</a:t>
            </a:r>
            <a:r>
              <a:rPr lang="ko-KR" altLang="en-US" spc="15"/>
              <a:t> </a:t>
            </a:r>
            <a:r>
              <a:rPr lang="ko-KR" altLang="en-US" spc="75"/>
              <a:t>노블카운티</a:t>
            </a:r>
            <a:endParaRPr lang="ko-KR" altLang="en-US" spc="7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63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2">
              <a:lumMod val="75000"/>
            </a:schemeClr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>
            <a:extLst>
              <a:ext uri="{FF2B5EF4-FFF2-40B4-BE49-F238E27FC236}">
                <a16:creationId xmlns:a16="http://schemas.microsoft.com/office/drawing/2014/main" id="{9654463B-B840-3700-4606-CD012D308609}"/>
              </a:ext>
            </a:extLst>
          </p:cNvPr>
          <p:cNvSpPr>
            <a:spLocks/>
          </p:cNvSpPr>
          <p:nvPr/>
        </p:nvSpPr>
        <p:spPr bwMode="auto">
          <a:xfrm>
            <a:off x="-12697" y="-7938"/>
            <a:ext cx="12214218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>
            <a:extLst>
              <a:ext uri="{FF2B5EF4-FFF2-40B4-BE49-F238E27FC236}">
                <a16:creationId xmlns:a16="http://schemas.microsoft.com/office/drawing/2014/main" id="{B0428C29-6487-5CC9-9F6C-27B7FB97A8A6}"/>
              </a:ext>
            </a:extLst>
          </p:cNvPr>
          <p:cNvSpPr>
            <a:spLocks/>
          </p:cNvSpPr>
          <p:nvPr/>
        </p:nvSpPr>
        <p:spPr bwMode="auto">
          <a:xfrm>
            <a:off x="5840479" y="-7938"/>
            <a:ext cx="6348346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4100" name="제목 개체 틀 8">
            <a:extLst>
              <a:ext uri="{FF2B5EF4-FFF2-40B4-BE49-F238E27FC236}">
                <a16:creationId xmlns:a16="http://schemas.microsoft.com/office/drawing/2014/main" id="{89C3DE69-1DE9-4174-1F01-BF373BBD9D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441" y="704850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US" altLang="ko-KR"/>
          </a:p>
        </p:txBody>
      </p:sp>
      <p:sp>
        <p:nvSpPr>
          <p:cNvPr id="4101" name="텍스트 개체 틀 29">
            <a:extLst>
              <a:ext uri="{FF2B5EF4-FFF2-40B4-BE49-F238E27FC236}">
                <a16:creationId xmlns:a16="http://schemas.microsoft.com/office/drawing/2014/main" id="{2E79820E-3209-72BB-CF00-4BA0E1DE1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441" y="1935165"/>
            <a:ext cx="1096994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>
            <a:extLst>
              <a:ext uri="{FF2B5EF4-FFF2-40B4-BE49-F238E27FC236}">
                <a16:creationId xmlns:a16="http://schemas.microsoft.com/office/drawing/2014/main" id="{46C27830-D020-B2B4-2709-D6B58CD4B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바닥글 개체 틀 21">
            <a:extLst>
              <a:ext uri="{FF2B5EF4-FFF2-40B4-BE49-F238E27FC236}">
                <a16:creationId xmlns:a16="http://schemas.microsoft.com/office/drawing/2014/main" id="{F31F38F8-1B35-4958-C43C-14BF48477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074" y="6356352"/>
            <a:ext cx="446923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/>
          </a:p>
        </p:txBody>
      </p:sp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9FA6E204-090C-E808-9980-CCFC5F11C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solidFill>
                  <a:srgbClr val="D1EAEE"/>
                </a:solidFill>
              </a:defRPr>
            </a:lvl1pPr>
          </a:lstStyle>
          <a:p>
            <a:fld id="{F2FCC91E-8A5E-40B3-A3D0-60F529F613FF}" type="slidenum">
              <a:rPr lang="en-US" altLang="ko-KR"/>
              <a:pPr/>
              <a:t>‹#›</a:t>
            </a:fld>
            <a:endParaRPr lang="en-US" altLang="ko-KR"/>
          </a:p>
        </p:txBody>
      </p:sp>
      <p:grpSp>
        <p:nvGrpSpPr>
          <p:cNvPr id="4105" name="그룹 1">
            <a:extLst>
              <a:ext uri="{FF2B5EF4-FFF2-40B4-BE49-F238E27FC236}">
                <a16:creationId xmlns:a16="http://schemas.microsoft.com/office/drawing/2014/main" id="{5FB3C3AA-974E-86D5-D7A5-4822E5E18F4E}"/>
              </a:ext>
            </a:extLst>
          </p:cNvPr>
          <p:cNvGrpSpPr>
            <a:grpSpLocks/>
          </p:cNvGrpSpPr>
          <p:nvPr/>
        </p:nvGrpSpPr>
        <p:grpSpPr bwMode="auto">
          <a:xfrm>
            <a:off x="-25392" y="203200"/>
            <a:ext cx="12237496" cy="647700"/>
            <a:chOff x="-19045" y="216550"/>
            <a:chExt cx="9180548" cy="649224"/>
          </a:xfrm>
        </p:grpSpPr>
        <p:sp>
          <p:nvSpPr>
            <p:cNvPr id="12" name="자유형 11">
              <a:extLst>
                <a:ext uri="{FF2B5EF4-FFF2-40B4-BE49-F238E27FC236}">
                  <a16:creationId xmlns:a16="http://schemas.microsoft.com/office/drawing/2014/main" id="{7AB68ED8-45D7-A723-E1B1-82C74A38C7F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1799"/>
            </a:p>
          </p:txBody>
        </p:sp>
        <p:sp>
          <p:nvSpPr>
            <p:cNvPr id="13" name="자유형 12">
              <a:extLst>
                <a:ext uri="{FF2B5EF4-FFF2-40B4-BE49-F238E27FC236}">
                  <a16:creationId xmlns:a16="http://schemas.microsoft.com/office/drawing/2014/main" id="{4827EE4A-9D60-2866-7371-23C37553640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310132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999" kern="1200">
          <a:solidFill>
            <a:schemeClr val="tx2"/>
          </a:solidFill>
          <a:latin typeface="+mj-lt"/>
          <a:ea typeface="+mj-ea"/>
          <a:cs typeface="HY중고딕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5pPr>
      <a:lvl6pPr marL="457063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6pPr>
      <a:lvl7pPr marL="914126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7pPr>
      <a:lvl8pPr marL="1371189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8pPr>
      <a:lvl9pPr marL="1828251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9pPr>
    </p:titleStyle>
    <p:bodyStyle>
      <a:lvl1pPr marL="272968" indent="-272968" algn="l" rtl="0" eaLnBrk="0" fontAlgn="base" latinLnBrk="1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599" kern="1200">
          <a:solidFill>
            <a:schemeClr val="tx1"/>
          </a:solidFill>
          <a:latin typeface="+mn-lt"/>
          <a:ea typeface="+mn-ea"/>
          <a:cs typeface="HY신명조"/>
        </a:defRPr>
      </a:lvl1pPr>
      <a:lvl2pPr marL="639571" indent="-245989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399" kern="1200">
          <a:solidFill>
            <a:schemeClr val="tx1"/>
          </a:solidFill>
          <a:latin typeface="+mn-lt"/>
          <a:ea typeface="+mn-ea"/>
          <a:cs typeface="HY신명조"/>
        </a:defRPr>
      </a:lvl2pPr>
      <a:lvl3pPr marL="914126" indent="-245989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099" kern="1200">
          <a:solidFill>
            <a:schemeClr val="tx1"/>
          </a:solidFill>
          <a:latin typeface="+mn-lt"/>
          <a:ea typeface="+mn-ea"/>
          <a:cs typeface="HY신명조"/>
        </a:defRPr>
      </a:lvl3pPr>
      <a:lvl4pPr marL="1187094" indent="-209487" algn="l" rtl="0" eaLnBrk="0" fontAlgn="base" latinLnBrk="1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999" kern="1200">
          <a:solidFill>
            <a:schemeClr val="tx1"/>
          </a:solidFill>
          <a:latin typeface="+mn-lt"/>
          <a:ea typeface="+mn-ea"/>
          <a:cs typeface="HY신명조"/>
        </a:defRPr>
      </a:lvl4pPr>
      <a:lvl5pPr marL="1461649" indent="-209487" algn="l" rtl="0" eaLnBrk="0" fontAlgn="base" latinLnBrk="1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999" kern="1200">
          <a:solidFill>
            <a:schemeClr val="tx1"/>
          </a:solidFill>
          <a:latin typeface="+mn-lt"/>
          <a:ea typeface="+mn-ea"/>
          <a:cs typeface="HY신명조"/>
        </a:defRPr>
      </a:lvl5pPr>
      <a:lvl6pPr marL="1736839" indent="-210249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1919664" indent="-182825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902" indent="-182825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139" indent="-182825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2">
              <a:lumMod val="75000"/>
            </a:schemeClr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>
            <a:extLst>
              <a:ext uri="{FF2B5EF4-FFF2-40B4-BE49-F238E27FC236}">
                <a16:creationId xmlns:a16="http://schemas.microsoft.com/office/drawing/2014/main" id="{9654463B-B840-3700-4606-CD012D308609}"/>
              </a:ext>
            </a:extLst>
          </p:cNvPr>
          <p:cNvSpPr>
            <a:spLocks/>
          </p:cNvSpPr>
          <p:nvPr/>
        </p:nvSpPr>
        <p:spPr bwMode="auto">
          <a:xfrm>
            <a:off x="-12697" y="-7938"/>
            <a:ext cx="12214218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>
            <a:extLst>
              <a:ext uri="{FF2B5EF4-FFF2-40B4-BE49-F238E27FC236}">
                <a16:creationId xmlns:a16="http://schemas.microsoft.com/office/drawing/2014/main" id="{B0428C29-6487-5CC9-9F6C-27B7FB97A8A6}"/>
              </a:ext>
            </a:extLst>
          </p:cNvPr>
          <p:cNvSpPr>
            <a:spLocks/>
          </p:cNvSpPr>
          <p:nvPr/>
        </p:nvSpPr>
        <p:spPr bwMode="auto">
          <a:xfrm>
            <a:off x="5840479" y="-7938"/>
            <a:ext cx="6348346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kumimoji="0" lang="en-US" sz="1799">
              <a:latin typeface="+mn-lt"/>
              <a:ea typeface="+mn-ea"/>
              <a:cs typeface="+mn-cs"/>
            </a:endParaRPr>
          </a:p>
        </p:txBody>
      </p:sp>
      <p:sp>
        <p:nvSpPr>
          <p:cNvPr id="4100" name="제목 개체 틀 8">
            <a:extLst>
              <a:ext uri="{FF2B5EF4-FFF2-40B4-BE49-F238E27FC236}">
                <a16:creationId xmlns:a16="http://schemas.microsoft.com/office/drawing/2014/main" id="{89C3DE69-1DE9-4174-1F01-BF373BBD9D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441" y="704850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US" altLang="ko-KR"/>
          </a:p>
        </p:txBody>
      </p:sp>
      <p:sp>
        <p:nvSpPr>
          <p:cNvPr id="4101" name="텍스트 개체 틀 29">
            <a:extLst>
              <a:ext uri="{FF2B5EF4-FFF2-40B4-BE49-F238E27FC236}">
                <a16:creationId xmlns:a16="http://schemas.microsoft.com/office/drawing/2014/main" id="{2E79820E-3209-72BB-CF00-4BA0E1DE1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441" y="1935165"/>
            <a:ext cx="1096994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10" name="날짜 개체 틀 9">
            <a:extLst>
              <a:ext uri="{FF2B5EF4-FFF2-40B4-BE49-F238E27FC236}">
                <a16:creationId xmlns:a16="http://schemas.microsoft.com/office/drawing/2014/main" id="{46C27830-D020-B2B4-2709-D6B58CD4B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EDA7831-7B61-439B-A284-4A166EA57EC3}" type="datetime1">
              <a:rPr lang="ko-KR" altLang="en-US" smtClean="0"/>
              <a:t>2025-10-16</a:t>
            </a:fld>
            <a:endParaRPr lang="en-US"/>
          </a:p>
        </p:txBody>
      </p:sp>
      <p:sp>
        <p:nvSpPr>
          <p:cNvPr id="22" name="바닥글 개체 틀 21">
            <a:extLst>
              <a:ext uri="{FF2B5EF4-FFF2-40B4-BE49-F238E27FC236}">
                <a16:creationId xmlns:a16="http://schemas.microsoft.com/office/drawing/2014/main" id="{F31F38F8-1B35-4958-C43C-14BF48477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5074" y="6356352"/>
            <a:ext cx="446923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9FA6E204-090C-E808-9980-CCFC5F11C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solidFill>
                  <a:srgbClr val="D1EAEE"/>
                </a:solidFill>
              </a:defRPr>
            </a:lvl1pPr>
          </a:lstStyle>
          <a:p>
            <a:fld id="{F2FCC91E-8A5E-40B3-A3D0-60F529F613FF}" type="slidenum">
              <a:rPr lang="en-US" altLang="ko-KR"/>
              <a:pPr/>
              <a:t>‹#›</a:t>
            </a:fld>
            <a:endParaRPr lang="en-US" altLang="ko-KR"/>
          </a:p>
        </p:txBody>
      </p:sp>
      <p:grpSp>
        <p:nvGrpSpPr>
          <p:cNvPr id="4105" name="그룹 1">
            <a:extLst>
              <a:ext uri="{FF2B5EF4-FFF2-40B4-BE49-F238E27FC236}">
                <a16:creationId xmlns:a16="http://schemas.microsoft.com/office/drawing/2014/main" id="{5FB3C3AA-974E-86D5-D7A5-4822E5E18F4E}"/>
              </a:ext>
            </a:extLst>
          </p:cNvPr>
          <p:cNvGrpSpPr>
            <a:grpSpLocks/>
          </p:cNvGrpSpPr>
          <p:nvPr/>
        </p:nvGrpSpPr>
        <p:grpSpPr bwMode="auto">
          <a:xfrm>
            <a:off x="-25392" y="203200"/>
            <a:ext cx="12237496" cy="647700"/>
            <a:chOff x="-19045" y="216550"/>
            <a:chExt cx="9180548" cy="649224"/>
          </a:xfrm>
        </p:grpSpPr>
        <p:sp>
          <p:nvSpPr>
            <p:cNvPr id="12" name="자유형 11">
              <a:extLst>
                <a:ext uri="{FF2B5EF4-FFF2-40B4-BE49-F238E27FC236}">
                  <a16:creationId xmlns:a16="http://schemas.microsoft.com/office/drawing/2014/main" id="{7AB68ED8-45D7-A723-E1B1-82C74A38C7F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1799"/>
            </a:p>
          </p:txBody>
        </p:sp>
        <p:sp>
          <p:nvSpPr>
            <p:cNvPr id="13" name="자유형 12">
              <a:extLst>
                <a:ext uri="{FF2B5EF4-FFF2-40B4-BE49-F238E27FC236}">
                  <a16:creationId xmlns:a16="http://schemas.microsoft.com/office/drawing/2014/main" id="{4827EE4A-9D60-2866-7371-23C37553640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448905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999" kern="1200">
          <a:solidFill>
            <a:schemeClr val="tx2"/>
          </a:solidFill>
          <a:latin typeface="+mj-lt"/>
          <a:ea typeface="+mj-ea"/>
          <a:cs typeface="HY중고딕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  <a:cs typeface="HY중고딕"/>
        </a:defRPr>
      </a:lvl5pPr>
      <a:lvl6pPr marL="457063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6pPr>
      <a:lvl7pPr marL="914126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7pPr>
      <a:lvl8pPr marL="1371189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8pPr>
      <a:lvl9pPr marL="1828251" algn="l" rtl="0" fontAlgn="base" latinLnBrk="1">
        <a:spcBef>
          <a:spcPct val="0"/>
        </a:spcBef>
        <a:spcAft>
          <a:spcPct val="0"/>
        </a:spcAft>
        <a:defRPr sz="4999">
          <a:solidFill>
            <a:schemeClr val="tx2"/>
          </a:solidFill>
          <a:latin typeface="Calibri" pitchFamily="34" charset="0"/>
          <a:ea typeface="HY중고딕" pitchFamily="18" charset="-127"/>
        </a:defRPr>
      </a:lvl9pPr>
    </p:titleStyle>
    <p:bodyStyle>
      <a:lvl1pPr marL="272968" indent="-272968" algn="l" rtl="0" eaLnBrk="0" fontAlgn="base" latinLnBrk="1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599" kern="1200">
          <a:solidFill>
            <a:schemeClr val="tx1"/>
          </a:solidFill>
          <a:latin typeface="+mn-lt"/>
          <a:ea typeface="+mn-ea"/>
          <a:cs typeface="HY신명조"/>
        </a:defRPr>
      </a:lvl1pPr>
      <a:lvl2pPr marL="639571" indent="-245989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399" kern="1200">
          <a:solidFill>
            <a:schemeClr val="tx1"/>
          </a:solidFill>
          <a:latin typeface="+mn-lt"/>
          <a:ea typeface="+mn-ea"/>
          <a:cs typeface="HY신명조"/>
        </a:defRPr>
      </a:lvl2pPr>
      <a:lvl3pPr marL="914126" indent="-245989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099" kern="1200">
          <a:solidFill>
            <a:schemeClr val="tx1"/>
          </a:solidFill>
          <a:latin typeface="+mn-lt"/>
          <a:ea typeface="+mn-ea"/>
          <a:cs typeface="HY신명조"/>
        </a:defRPr>
      </a:lvl3pPr>
      <a:lvl4pPr marL="1187094" indent="-209487" algn="l" rtl="0" eaLnBrk="0" fontAlgn="base" latinLnBrk="1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999" kern="1200">
          <a:solidFill>
            <a:schemeClr val="tx1"/>
          </a:solidFill>
          <a:latin typeface="+mn-lt"/>
          <a:ea typeface="+mn-ea"/>
          <a:cs typeface="HY신명조"/>
        </a:defRPr>
      </a:lvl4pPr>
      <a:lvl5pPr marL="1461649" indent="-209487" algn="l" rtl="0" eaLnBrk="0" fontAlgn="base" latinLnBrk="1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999" kern="1200">
          <a:solidFill>
            <a:schemeClr val="tx1"/>
          </a:solidFill>
          <a:latin typeface="+mn-lt"/>
          <a:ea typeface="+mn-ea"/>
          <a:cs typeface="HY신명조"/>
        </a:defRPr>
      </a:lvl5pPr>
      <a:lvl6pPr marL="1736839" indent="-210249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1919664" indent="-182825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3902" indent="-182825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139" indent="-182825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F7458FF-2861-46B0-AA52-BE94F1221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F8BBF-F6F4-4F84-A256-0367D0B7E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637540"/>
            <a:ext cx="11439525" cy="58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A08F9613-FEA2-4A60-B615-8A16BCDB2080}"/>
              </a:ext>
            </a:extLst>
          </p:cNvPr>
          <p:cNvSpPr/>
          <p:nvPr/>
        </p:nvSpPr>
        <p:spPr>
          <a:xfrm>
            <a:off x="8865235" y="2887345"/>
            <a:ext cx="1106170" cy="643255"/>
          </a:xfrm>
          <a:prstGeom prst="ellipse">
            <a:avLst/>
          </a:prstGeom>
          <a:solidFill>
            <a:srgbClr val="FF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latinLnBrk="1"/>
            <a:r>
              <a:rPr lang="en-US" altLang="ko-KR" sz="1999" b="1" dirty="0">
                <a:solidFill>
                  <a:prstClr val="white"/>
                </a:solidFill>
                <a:latin typeface="Constantia"/>
                <a:ea typeface="HY신명조" panose="02030600000101010101" pitchFamily="18" charset="-127"/>
              </a:rPr>
              <a:t>SITE</a:t>
            </a:r>
            <a:endParaRPr lang="ko-KR" altLang="en-US" sz="1999" b="1" dirty="0">
              <a:solidFill>
                <a:prstClr val="white"/>
              </a:solidFill>
              <a:latin typeface="Constantia"/>
              <a:ea typeface="HY신명조" panose="02030600000101010101" pitchFamily="18" charset="-127"/>
            </a:endParaRPr>
          </a:p>
        </p:txBody>
      </p:sp>
      <p:sp>
        <p:nvSpPr>
          <p:cNvPr id="6" name="순서도: 다른 페이지 연결선 5">
            <a:extLst>
              <a:ext uri="{FF2B5EF4-FFF2-40B4-BE49-F238E27FC236}">
                <a16:creationId xmlns:a16="http://schemas.microsoft.com/office/drawing/2014/main" id="{C2D10559-078F-4ABE-9740-12EEB91FA19A}"/>
              </a:ext>
            </a:extLst>
          </p:cNvPr>
          <p:cNvSpPr/>
          <p:nvPr/>
        </p:nvSpPr>
        <p:spPr>
          <a:xfrm>
            <a:off x="9251950" y="1703705"/>
            <a:ext cx="304800" cy="1289685"/>
          </a:xfrm>
          <a:prstGeom prst="flowChartOffpageConnector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latinLnBrk="1"/>
            <a:r>
              <a:rPr lang="ko-KR" altLang="en-US" sz="12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진입도로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3529C-EF6D-42B3-AE74-13D8D62DF3AC}"/>
              </a:ext>
            </a:extLst>
          </p:cNvPr>
          <p:cNvSpPr txBox="1"/>
          <p:nvPr/>
        </p:nvSpPr>
        <p:spPr>
          <a:xfrm>
            <a:off x="285750" y="-14062"/>
            <a:ext cx="10813415" cy="49879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10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경춘국도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2026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착공하여  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2031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년에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완공됩니다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99134F0-6FD8-434C-BC2B-2148FE7D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324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6577B-5496-4C7F-B74F-F2567E259C16}"/>
              </a:ext>
            </a:extLst>
          </p:cNvPr>
          <p:cNvSpPr txBox="1"/>
          <p:nvPr/>
        </p:nvSpPr>
        <p:spPr>
          <a:xfrm>
            <a:off x="1506855" y="476250"/>
            <a:ext cx="8820150" cy="147450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r>
              <a:rPr lang="en-US" altLang="ko-KR" sz="20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1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경춘선 전철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,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급행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, ITX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노선도입니다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.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  <p:pic>
        <p:nvPicPr>
          <p:cNvPr id="4" name="내용 개체 틀 6">
            <a:extLst>
              <a:ext uri="{FF2B5EF4-FFF2-40B4-BE49-F238E27FC236}">
                <a16:creationId xmlns:a16="http://schemas.microsoft.com/office/drawing/2014/main" id="{82B842E6-6A24-4141-BFE2-9587035E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10" y="1376045"/>
            <a:ext cx="9044305" cy="4678680"/>
          </a:xfrm>
          <a:prstGeom prst="rect">
            <a:avLst/>
          </a:prstGeom>
        </p:spPr>
      </p:pic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3BE437D8-5C19-470D-B423-68BD60D6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11</a:t>
            </a:fld>
            <a:endParaRPr lang="en-US" altLang="ko-KR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A7E4BDD0-6BBA-4F22-9148-B0C87C734F8F}"/>
              </a:ext>
            </a:extLst>
          </p:cNvPr>
          <p:cNvSpPr/>
          <p:nvPr/>
        </p:nvSpPr>
        <p:spPr>
          <a:xfrm>
            <a:off x="5912485" y="4732020"/>
            <a:ext cx="181610" cy="1866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E404F92-2DC5-440D-8897-D427C9CB7910}"/>
              </a:ext>
            </a:extLst>
          </p:cNvPr>
          <p:cNvSpPr/>
          <p:nvPr/>
        </p:nvSpPr>
        <p:spPr>
          <a:xfrm>
            <a:off x="7999095" y="2592070"/>
            <a:ext cx="257175" cy="222250"/>
          </a:xfrm>
          <a:prstGeom prst="ellipse">
            <a:avLst/>
          </a:prstGeom>
          <a:solidFill>
            <a:srgbClr val="FA04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6783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0059A8F-895A-479B-9340-BC08FCD1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12</a:t>
            </a:fld>
            <a:endParaRPr lang="en-US" altLang="ko-K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76B800-DF22-40F6-97DD-8BC4DFE60C60}"/>
              </a:ext>
            </a:extLst>
          </p:cNvPr>
          <p:cNvSpPr txBox="1"/>
          <p:nvPr/>
        </p:nvSpPr>
        <p:spPr>
          <a:xfrm>
            <a:off x="568325" y="240030"/>
            <a:ext cx="10246995" cy="6553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1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2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</a:t>
            </a:r>
            <a:r>
              <a:rPr lang="ko-KR" altLang="en-US"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자라섬</a:t>
            </a:r>
            <a:r>
              <a:rPr lang="ko-KR" altLang="en-US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</a:t>
            </a:r>
            <a:r>
              <a:rPr lang="ko-KR" altLang="ko-KR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(</a:t>
            </a:r>
            <a:r>
              <a:rPr lang="ko-KR" altLang="en-US"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남이섬과</a:t>
            </a:r>
            <a:r>
              <a:rPr lang="en-US" altLang="ko-KR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</a:t>
            </a:r>
            <a:r>
              <a:rPr lang="ko-KR" altLang="en-US"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자라섬</a:t>
            </a:r>
            <a:r>
              <a:rPr lang="ko-KR" altLang="en-US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관광특구지정 예정입니다</a:t>
            </a:r>
            <a:r>
              <a:rPr lang="ko-KR" altLang="ko-KR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)</a:t>
            </a:r>
            <a:endParaRPr lang="ko-KR" altLang="en-US" sz="28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D14055F-CF55-4A68-BB35-2C3B31B8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1100831"/>
            <a:ext cx="10414000" cy="50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73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상자 14"/>
          <p:cNvSpPr txBox="1">
            <a:spLocks/>
          </p:cNvSpPr>
          <p:nvPr/>
        </p:nvSpPr>
        <p:spPr>
          <a:xfrm>
            <a:off x="720725" y="-109855"/>
            <a:ext cx="10246995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1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3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</a:t>
            </a:r>
            <a:r>
              <a:rPr lang="ko-KR" altLang="en-US"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자라섬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</a:t>
            </a:r>
            <a:r>
              <a:rPr lang="ko-KR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국제 재즈 페스티벌입니다.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  <p:pic>
        <p:nvPicPr>
          <p:cNvPr id="4" name="그림 3" descr="C:/Users/kor/AppData/Roaming/PolarisOffice/ETemp/9504_12167664/fImage18454758334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" y="780415"/>
            <a:ext cx="10758170" cy="5644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888365"/>
            <a:ext cx="10229215" cy="5500370"/>
          </a:xfrm>
          <a:prstGeom prst="rect">
            <a:avLst/>
          </a:prstGeom>
          <a:noFill/>
        </p:spPr>
      </p:pic>
      <p:sp>
        <p:nvSpPr>
          <p:cNvPr id="3" name="텍스트 상자 6"/>
          <p:cNvSpPr txBox="1">
            <a:spLocks/>
          </p:cNvSpPr>
          <p:nvPr/>
        </p:nvSpPr>
        <p:spPr>
          <a:xfrm>
            <a:off x="807085" y="-105410"/>
            <a:ext cx="11381740" cy="73584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r>
              <a:rPr lang="en-US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4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겨울연가 촬영지 </a:t>
            </a:r>
            <a:r>
              <a:rPr lang="ko-KR" altLang="en-US" sz="3200" b="1" i="0" strike="noStrike" cap="none" dirty="0" err="1">
                <a:ln w="9525" cap="flat" cmpd="sng">
                  <a:noFill/>
                  <a:prstDash/>
                </a:ln>
                <a:solidFill>
                  <a:srgbClr val="DBF5F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남이섬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맞은편에 있습니다</a:t>
            </a:r>
            <a:r>
              <a:rPr lang="en-US" altLang="ko-KR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.</a:t>
            </a:r>
            <a:endParaRPr lang="ko-KR" altLang="en-US" sz="3200" b="1" i="0" strike="noStrike" cap="none" dirty="0">
              <a:ln w="9525" cap="flat" cmpd="sng">
                <a:noFill/>
                <a:prstDash/>
              </a:ln>
              <a:solidFill>
                <a:srgbClr val="DBF5F9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56C6876-0F30-4EE8-8C0F-70E62D60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15</a:t>
            </a:fld>
            <a:endParaRPr lang="en-US" altLang="ko-KR"/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340359" y="-106045"/>
            <a:ext cx="11426919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r>
              <a:rPr lang="en-US" altLang="ko-KR" sz="20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5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effectLst>
                  <a:outerShdw blurRad="38100" dist="38100" dir="2700000" algn="ctr" rotWithShape="0">
                    <a:srgbClr val="000000">
                      <a:alpha val="42745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겨울연가 촬영지 </a:t>
            </a:r>
            <a:r>
              <a:rPr lang="ko-KR" altLang="en-US" sz="3200" b="1" i="0" strike="noStrike" cap="none" dirty="0" err="1">
                <a:ln w="9525" cap="flat" cmpd="sng">
                  <a:noFill/>
                  <a:prstDash/>
                </a:ln>
                <a:solidFill>
                  <a:srgbClr val="DBF5F9"/>
                </a:solidFill>
                <a:effectLst>
                  <a:outerShdw blurRad="38100" dist="38100" dir="2700000" algn="ctr" rotWithShape="0">
                    <a:srgbClr val="000000">
                      <a:alpha val="42745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남이섬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effectLst>
                  <a:outerShdw blurRad="38100" dist="38100" dir="2700000" algn="ctr" rotWithShape="0">
                    <a:srgbClr val="000000">
                      <a:alpha val="42745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 </a:t>
            </a:r>
            <a:r>
              <a:rPr lang="ko-KR" altLang="en-US" sz="3200" b="1" i="0" strike="noStrike" cap="none" dirty="0" err="1">
                <a:ln w="9525" cap="flat" cmpd="sng">
                  <a:noFill/>
                  <a:prstDash/>
                </a:ln>
                <a:solidFill>
                  <a:srgbClr val="DBF5F9"/>
                </a:solidFill>
                <a:effectLst>
                  <a:outerShdw blurRad="38100" dist="38100" dir="2700000" algn="ctr" rotWithShape="0">
                    <a:srgbClr val="000000">
                      <a:alpha val="42745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은행나무길입니다</a:t>
            </a:r>
            <a:r>
              <a:rPr lang="en-US" altLang="ko-KR" sz="3200" b="1" i="0" strike="noStrike" cap="none" dirty="0">
                <a:ln w="9525" cap="flat" cmpd="sng">
                  <a:noFill/>
                  <a:prstDash/>
                </a:ln>
                <a:solidFill>
                  <a:srgbClr val="DBF5F9"/>
                </a:solidFill>
                <a:effectLst>
                  <a:outerShdw blurRad="38100" dist="38100" dir="2700000" algn="ctr" rotWithShape="0">
                    <a:srgbClr val="000000">
                      <a:alpha val="42745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.</a:t>
            </a:r>
            <a:endParaRPr lang="ko-KR" altLang="en-US" sz="3200" b="1" i="0" strike="noStrike" cap="none" dirty="0">
              <a:ln w="9525" cap="flat" cmpd="sng">
                <a:noFill/>
                <a:prstDash/>
              </a:ln>
              <a:solidFill>
                <a:srgbClr val="DBF5F9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  <p:pic>
        <p:nvPicPr>
          <p:cNvPr id="9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40" y="861060"/>
            <a:ext cx="3553460" cy="5473700"/>
          </a:xfrm>
          <a:prstGeom prst="rect">
            <a:avLst/>
          </a:prstGeom>
          <a:noFill/>
        </p:spPr>
      </p:pic>
      <p:pic>
        <p:nvPicPr>
          <p:cNvPr id="10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" y="861060"/>
            <a:ext cx="7259320" cy="5482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50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CF3EC16-5527-4125-964E-0DD213E2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16</a:t>
            </a:fld>
            <a:endParaRPr lang="en-US" altLang="ko-K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5407D-95AA-4EF3-AD13-2E19290C9A6E}"/>
              </a:ext>
            </a:extLst>
          </p:cNvPr>
          <p:cNvSpPr txBox="1"/>
          <p:nvPr/>
        </p:nvSpPr>
        <p:spPr>
          <a:xfrm>
            <a:off x="168910" y="-89535"/>
            <a:ext cx="10521950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 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1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6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                  </a:t>
            </a:r>
            <a:r>
              <a:rPr lang="ko-KR" altLang="en-US" sz="3200" b="1" spc="90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dobe Clean Han ExtraBold" charset="0"/>
              </a:rPr>
              <a:t>구곡폭포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dobe Clean Han Extra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50FE6-EB33-45C0-AE08-2746F85CEAAD}"/>
              </a:ext>
            </a:extLst>
          </p:cNvPr>
          <p:cNvSpPr txBox="1"/>
          <p:nvPr/>
        </p:nvSpPr>
        <p:spPr>
          <a:xfrm>
            <a:off x="168911" y="805815"/>
            <a:ext cx="11860332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6" defTabSz="914126" latinLnBrk="1">
              <a:spcBef>
                <a:spcPts val="100"/>
              </a:spcBef>
            </a:pP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남산면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봉화산</a:t>
            </a:r>
            <a:r>
              <a:rPr lang="ko-KR" altLang="en-US" sz="2000" b="1" spc="-3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기슭에 있으며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아홉굽이</a:t>
            </a:r>
            <a:r>
              <a:rPr lang="ko-KR" altLang="en-US" sz="2000" b="1" spc="-3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돌아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떨어지는</a:t>
            </a:r>
            <a:r>
              <a:rPr lang="ko-KR" altLang="en-US" sz="2000" b="1" spc="-3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50m</a:t>
            </a:r>
            <a:r>
              <a:rPr lang="ko-KR" altLang="en-US" sz="2000" b="1" spc="5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높이의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웅장한</a:t>
            </a:r>
            <a:r>
              <a:rPr lang="ko-KR" altLang="en-US" sz="2000" b="1" spc="-3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물줄기가</a:t>
            </a:r>
            <a:r>
              <a:rPr lang="ko-KR" altLang="en-US" sz="2000" b="1" spc="-15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장관인</a:t>
            </a:r>
            <a:r>
              <a:rPr lang="ko-KR" altLang="en-US" sz="2000" b="1" spc="-3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</a:t>
            </a:r>
            <a:r>
              <a:rPr lang="ko-KR" altLang="en-US" sz="2000" b="1" spc="-20" dirty="0" err="1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구곡폭포</a:t>
            </a:r>
            <a:r>
              <a:rPr lang="en-US" altLang="ko-KR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, </a:t>
            </a:r>
          </a:p>
          <a:p>
            <a:pPr marL="12696" defTabSz="914126" latinLnBrk="1">
              <a:spcBef>
                <a:spcPts val="100"/>
              </a:spcBef>
            </a:pPr>
            <a:r>
              <a:rPr lang="ko-KR" altLang="en-US" sz="2000" b="1" spc="-20" dirty="0" err="1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구구리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 폭포라고도 불립니다</a:t>
            </a:r>
            <a:r>
              <a:rPr lang="en-US" altLang="ko-KR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. 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여름에는 시원한 물줄기</a:t>
            </a:r>
            <a:r>
              <a:rPr lang="en-US" altLang="ko-KR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, </a:t>
            </a:r>
            <a:r>
              <a:rPr lang="ko-KR" altLang="en-US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겨울에는 웅장한 빙벽을 감상할 수 있습니다</a:t>
            </a:r>
            <a:r>
              <a:rPr lang="en-US" altLang="ko-KR" sz="2000" b="1" spc="-20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</a:rPr>
              <a:t>.</a:t>
            </a:r>
            <a:endParaRPr lang="ko-KR" altLang="en-US" sz="2000" b="1" dirty="0"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05765E1-C88D-4209-94FE-89640D38A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0" y="1550035"/>
            <a:ext cx="11558726" cy="4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8BF964D-8362-4204-BF42-2219ED9A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17</a:t>
            </a:fld>
            <a:endParaRPr lang="en-US" altLang="ko-KR"/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>
            <a:off x="1134110" y="-76200"/>
            <a:ext cx="10825480" cy="73584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1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7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                      </a:t>
            </a:r>
            <a:r>
              <a:rPr lang="ko-KR" altLang="en-US" sz="3200" b="1" spc="90" dirty="0">
                <a:solidFill>
                  <a:srgbClr val="FFFFFF"/>
                </a:solidFill>
                <a:latin typeface="맑은 고딕" charset="0"/>
                <a:ea typeface="맑은 고딕" charset="0"/>
                <a:cs typeface="Adobe Clean Han ExtraBold" charset="0"/>
              </a:rPr>
              <a:t>강촌 </a:t>
            </a:r>
            <a:endParaRPr lang="ko-KR" altLang="en-US" sz="3200" b="1" dirty="0">
              <a:solidFill>
                <a:srgbClr val="FFFFFF"/>
              </a:solidFill>
              <a:latin typeface="맑은 고딕" charset="0"/>
              <a:ea typeface="맑은 고딕" charset="0"/>
              <a:cs typeface="Adobe Clean Han ExtraBold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1310005"/>
            <a:ext cx="10168890" cy="500189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26297-A608-40D9-88DD-1B26BE11E68D}"/>
              </a:ext>
            </a:extLst>
          </p:cNvPr>
          <p:cNvSpPr txBox="1"/>
          <p:nvPr/>
        </p:nvSpPr>
        <p:spPr>
          <a:xfrm>
            <a:off x="1029335" y="774065"/>
            <a:ext cx="10824845" cy="49449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12700" marR="5080" indent="0" defTabSz="914400" latinLnBrk="1">
              <a:lnSpc>
                <a:spcPct val="150000"/>
              </a:lnSpc>
              <a:spcBef>
                <a:spcPts val="100"/>
              </a:spcBef>
              <a:buFontTx/>
              <a:buNone/>
            </a:pPr>
            <a:r>
              <a:rPr lang="ko-KR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  <a:sym typeface="Arial" charset="0"/>
              </a:rPr>
              <a:t>•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한때 대학생들의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MT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성지였던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, 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낭만의 대명사 강촌</a:t>
            </a:r>
            <a:r>
              <a:rPr lang="ko-KR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Malgun Gothic" charset="0"/>
              </a:rPr>
              <a:t>입니다.</a:t>
            </a:r>
            <a:endParaRPr lang="ko-KR" altLang="en-US" sz="2000" b="1" dirty="0">
              <a:latin typeface="맑은 고딕" panose="020B0503020000020004" pitchFamily="50" charset="-127"/>
              <a:ea typeface="맑은 고딕" panose="020B0503020000020004" pitchFamily="50" charset="-127"/>
              <a:cs typeface="Malgun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64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8775" y="0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사업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배경</a:t>
            </a:r>
            <a:endParaRPr sz="3600" b="1" dirty="0">
              <a:latin typeface="+mj-ea"/>
            </a:endParaRPr>
          </a:p>
        </p:txBody>
      </p:sp>
      <p:pic>
        <p:nvPicPr>
          <p:cNvPr id="6" name="test_slide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" y="99695"/>
            <a:ext cx="99695" cy="9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9A2B6E-5704-4507-B233-DFBC739C604E}"/>
              </a:ext>
            </a:extLst>
          </p:cNvPr>
          <p:cNvSpPr txBox="1"/>
          <p:nvPr/>
        </p:nvSpPr>
        <p:spPr>
          <a:xfrm>
            <a:off x="199391" y="956051"/>
            <a:ext cx="11581277" cy="226619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한국은 이미 </a:t>
            </a:r>
            <a:r>
              <a:rPr lang="ko-KR" altLang="ko-KR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초고령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사회로 진입했습니다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이에 따라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고령자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들만의 실버타운이 아닌 </a:t>
            </a:r>
            <a:r>
              <a:rPr lang="ko-KR" altLang="ko-KR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퍼레니얼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세대</a:t>
            </a:r>
            <a:endParaRPr lang="en-US" altLang="ko-KR" sz="24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  (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모든 세대가 함께 아우르는 세대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)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손자녀와 함께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맞춤형 </a:t>
            </a:r>
            <a:r>
              <a:rPr lang="ko-KR" altLang="ko-KR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복합</a:t>
            </a:r>
            <a:r>
              <a:rPr lang="ko-KR" altLang="en-US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리조트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개발의 필요성이 점점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커지고 있습니다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10" name="바닥글 개체 틀 9">
            <a:extLst>
              <a:ext uri="{FF2B5EF4-FFF2-40B4-BE49-F238E27FC236}">
                <a16:creationId xmlns:a16="http://schemas.microsoft.com/office/drawing/2014/main" id="{B5A804E4-6727-41A5-B984-1EBE3A31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8C4B24CB-C8CC-47C1-9FC3-A8AD78A0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3" y="3222249"/>
            <a:ext cx="10476957" cy="3022976"/>
          </a:xfrm>
          <a:prstGeom prst="rect">
            <a:avLst/>
          </a:prstGeom>
          <a:noFill/>
        </p:spPr>
      </p:pic>
      <p:sp>
        <p:nvSpPr>
          <p:cNvPr id="13" name="텍스트 상자 31"/>
          <p:cNvSpPr txBox="1">
            <a:spLocks/>
          </p:cNvSpPr>
          <p:nvPr/>
        </p:nvSpPr>
        <p:spPr>
          <a:xfrm>
            <a:off x="586740" y="330200"/>
            <a:ext cx="1908810" cy="36957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algn="l" hangingPunct="1">
              <a:buFontTx/>
              <a:buNone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18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 0"/>
          <p:cNvSpPr txBox="1">
            <a:spLocks/>
          </p:cNvSpPr>
          <p:nvPr/>
        </p:nvSpPr>
        <p:spPr>
          <a:xfrm>
            <a:off x="154305" y="179070"/>
            <a:ext cx="3839845" cy="45903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19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sp>
        <p:nvSpPr>
          <p:cNvPr id="9" name="바닥글 개체 틀 8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10" name="슬라이드 번호 개체 틀 9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19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2" name="Rect 0"/>
          <p:cNvSpPr txBox="1">
            <a:spLocks/>
          </p:cNvSpPr>
          <p:nvPr/>
        </p:nvSpPr>
        <p:spPr>
          <a:xfrm>
            <a:off x="1228725" y="2740660"/>
            <a:ext cx="10103485" cy="6146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lnSpc>
                <a:spcPct val="200000"/>
              </a:lnSpc>
              <a:buFontTx/>
              <a:buNone/>
              <a:defRPr/>
            </a:pPr>
            <a:r>
              <a:rPr lang="ko-KR" altLang="en-US" sz="2000" b="1">
                <a:latin typeface="맑은 고딕" charset="0"/>
                <a:ea typeface="맑은 고딕" charset="0"/>
              </a:rPr>
              <a:t> </a:t>
            </a:r>
          </a:p>
        </p:txBody>
      </p:sp>
      <p:sp>
        <p:nvSpPr>
          <p:cNvPr id="13" name="텍스트 상자 17"/>
          <p:cNvSpPr txBox="1">
            <a:spLocks/>
          </p:cNvSpPr>
          <p:nvPr/>
        </p:nvSpPr>
        <p:spPr>
          <a:xfrm>
            <a:off x="241935" y="536575"/>
            <a:ext cx="11854180" cy="1201163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3200" b="1" dirty="0">
                <a:solidFill>
                  <a:schemeClr val="tx2"/>
                </a:solidFill>
                <a:latin typeface="+mn-ea"/>
              </a:rPr>
              <a:t>■</a:t>
            </a:r>
            <a:r>
              <a:rPr lang="ko-KR" altLang="en-US" sz="2300" b="1" dirty="0">
                <a:solidFill>
                  <a:schemeClr val="tx2"/>
                </a:solidFill>
                <a:latin typeface="+mn-ea"/>
              </a:rPr>
              <a:t>은퇴자마을</a:t>
            </a:r>
            <a:r>
              <a:rPr lang="en-US" altLang="ko-KR" sz="2300" b="1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2300" b="1" dirty="0">
                <a:solidFill>
                  <a:schemeClr val="tx2"/>
                </a:solidFill>
                <a:latin typeface="+mn-ea"/>
              </a:rPr>
              <a:t>조성 및 운영에 관한 특별법안 국회 제안</a:t>
            </a:r>
            <a:r>
              <a:rPr lang="en-US" altLang="ko-KR" sz="2300" b="1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2300" b="1" dirty="0" err="1">
                <a:solidFill>
                  <a:schemeClr val="tx2"/>
                </a:solidFill>
                <a:latin typeface="+mn-ea"/>
              </a:rPr>
              <a:t>맹성규ㆍ이양수</a:t>
            </a:r>
            <a:r>
              <a:rPr lang="ko-KR" altLang="en-US" sz="2300" b="1" dirty="0">
                <a:solidFill>
                  <a:schemeClr val="tx2"/>
                </a:solidFill>
                <a:latin typeface="+mn-ea"/>
              </a:rPr>
              <a:t> 의원 </a:t>
            </a:r>
            <a:endParaRPr lang="en-US" altLang="ko-KR" sz="2300" b="1" dirty="0">
              <a:solidFill>
                <a:schemeClr val="tx2"/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en-US" altLang="ko-KR" sz="2300" b="1" dirty="0">
                <a:solidFill>
                  <a:schemeClr val="tx2"/>
                </a:solidFill>
                <a:latin typeface="+mn-ea"/>
              </a:rPr>
              <a:t>    </a:t>
            </a:r>
            <a:r>
              <a:rPr lang="ko-KR" altLang="en-US" sz="2300" b="1" dirty="0">
                <a:solidFill>
                  <a:schemeClr val="tx2"/>
                </a:solidFill>
                <a:latin typeface="+mn-ea"/>
              </a:rPr>
              <a:t>대표발의 하였습니다.</a:t>
            </a:r>
            <a:r>
              <a:rPr lang="en-US" altLang="ko-KR" sz="2300" b="1" dirty="0">
                <a:solidFill>
                  <a:schemeClr val="tx2"/>
                </a:solidFill>
                <a:latin typeface="+mn-ea"/>
              </a:rPr>
              <a:t> (</a:t>
            </a:r>
            <a:r>
              <a:rPr lang="ko-KR" altLang="en-US" sz="16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안 번 호 </a:t>
            </a:r>
            <a:r>
              <a:rPr lang="en-US" altLang="ko-KR" sz="16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94,  </a:t>
            </a:r>
            <a:r>
              <a:rPr lang="ko-KR" altLang="en-US" sz="16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제안이유 발의 연월일</a:t>
            </a:r>
            <a:r>
              <a:rPr lang="en-US" altLang="ko-KR" sz="16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2024, 06, 03.)</a:t>
            </a:r>
            <a:endParaRPr lang="ko-KR" altLang="en-US" sz="1600" b="1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텍스트 상자 18"/>
          <p:cNvSpPr txBox="1">
            <a:spLocks/>
          </p:cNvSpPr>
          <p:nvPr/>
        </p:nvSpPr>
        <p:spPr>
          <a:xfrm>
            <a:off x="215900" y="1479550"/>
            <a:ext cx="10553065" cy="29838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ko-KR" sz="3600" b="1" i="0" strike="noStrike" cap="none" dirty="0">
                <a:solidFill>
                  <a:schemeClr val="tx2"/>
                </a:solidFill>
                <a:latin typeface="+mn-ea"/>
                <a:cs typeface="+mn-cs"/>
              </a:rPr>
              <a:t>■</a:t>
            </a:r>
            <a:r>
              <a:rPr lang="ko-KR" altLang="ko-KR" sz="2400" b="1" i="0" strike="noStrike" cap="none" dirty="0">
                <a:solidFill>
                  <a:schemeClr val="tx2"/>
                </a:solidFill>
                <a:latin typeface="+mn-ea"/>
                <a:cs typeface="+mn-cs"/>
              </a:rPr>
              <a:t>춘천시, 초고령화 사회 대비 '은퇴자 도시’ 추진 공약을 발표하였습니다.</a:t>
            </a:r>
            <a:endParaRPr lang="ko-KR" altLang="en-US" sz="2400" b="1" i="0" strike="noStrike" cap="none" dirty="0">
              <a:solidFill>
                <a:schemeClr val="tx2"/>
              </a:solidFill>
              <a:latin typeface="+mn-ea"/>
              <a:cs typeface="+mn-cs"/>
            </a:endParaRPr>
          </a:p>
          <a:p>
            <a:pPr mar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춘천 지역구 허영 의원 공약발표,</a:t>
            </a:r>
            <a:endParaRPr lang="ko-KR" altLang="en-US" sz="1600" b="1" i="0" strike="noStrike" cap="none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 주거복지 강화와 지방소멸에 대응 방안</a:t>
            </a:r>
            <a:endParaRPr lang="ko-KR" altLang="en-US" sz="1600" b="1" i="0" strike="noStrike" cap="none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실버타운의 고가 임대료와 관리비 부담으로 선택 제한하는 진입장벽 낮출 듯</a:t>
            </a:r>
            <a:endParaRPr lang="ko-KR" altLang="en-US" sz="1600" b="1" i="0" strike="noStrike" cap="none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ko-KR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정부도 은퇴자복합주거단지</a:t>
            </a:r>
            <a:r>
              <a:rPr lang="en-US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ko-KR" sz="1600" b="1" i="0" strike="noStrike" cap="none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CCRC, 지역활력 타운 등 은퇴자마을 조성 추진</a:t>
            </a:r>
            <a:endParaRPr lang="ko-KR" altLang="en-US" sz="1600" b="1" i="0" strike="noStrike" cap="none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algn="l" hangingPunct="1">
              <a:buFontTx/>
              <a:buNone/>
            </a:pPr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  <p:sp>
        <p:nvSpPr>
          <p:cNvPr id="15" name="텍스트 상자 19"/>
          <p:cNvSpPr txBox="1">
            <a:spLocks/>
          </p:cNvSpPr>
          <p:nvPr/>
        </p:nvSpPr>
        <p:spPr>
          <a:xfrm>
            <a:off x="215900" y="3983553"/>
            <a:ext cx="11889105" cy="3139321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</a:pPr>
            <a:r>
              <a:rPr lang="ko-KR" altLang="ko-KR" sz="3600" b="1" dirty="0">
                <a:solidFill>
                  <a:schemeClr val="tx2"/>
                </a:solidFill>
                <a:latin typeface="+mn-ea"/>
              </a:rPr>
              <a:t>■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춘천시 미니 신도시급 은퇴자마을 준비 착수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유관 </a:t>
            </a:r>
            <a:r>
              <a:rPr lang="ko-KR" altLang="ko-KR" sz="2400" b="1" dirty="0" err="1">
                <a:solidFill>
                  <a:schemeClr val="tx2"/>
                </a:solidFill>
                <a:latin typeface="+mn-ea"/>
              </a:rPr>
              <a:t>부서·기관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                                            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첫 합동 회의를 하였습니다.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대통령 지역 공약 반영, 법률 통과시 지원 기대</a:t>
            </a:r>
            <a:br>
              <a:rPr lang="ko-KR" altLang="en-US" sz="1600" dirty="0">
                <a:solidFill>
                  <a:schemeClr val="tx2"/>
                </a:solidFill>
                <a:latin typeface="+mn-ea"/>
              </a:rPr>
            </a:b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사업 </a:t>
            </a:r>
            <a:r>
              <a:rPr lang="ko-KR" altLang="ko-KR" sz="1600" dirty="0" err="1">
                <a:solidFill>
                  <a:schemeClr val="tx2"/>
                </a:solidFill>
                <a:latin typeface="+mn-ea"/>
              </a:rPr>
              <a:t>TF팀</a:t>
            </a: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 구성해 발 빠르게 준비</a:t>
            </a:r>
            <a:r>
              <a:rPr lang="ko-KR" altLang="ko-KR" sz="1400" dirty="0">
                <a:solidFill>
                  <a:schemeClr val="tx2"/>
                </a:solidFill>
                <a:latin typeface="+mn-ea"/>
              </a:rPr>
              <a:t> , </a:t>
            </a:r>
            <a:r>
              <a:rPr lang="ko-KR" altLang="ko-KR" sz="1400" dirty="0">
                <a:solidFill>
                  <a:schemeClr val="tx2"/>
                </a:solidFill>
                <a:highlight>
                  <a:srgbClr val="FF00FF"/>
                </a:highlight>
                <a:latin typeface="+mn-ea"/>
              </a:rPr>
              <a:t>스마트도시국을 주축으로</a:t>
            </a:r>
            <a:br>
              <a:rPr lang="ko-KR" altLang="en-US" sz="1600" dirty="0">
                <a:solidFill>
                  <a:schemeClr val="tx2"/>
                </a:solidFill>
                <a:latin typeface="+mn-ea"/>
              </a:rPr>
            </a:b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50</a:t>
            </a:r>
            <a:r>
              <a:rPr lang="ko-KR" altLang="en-US" sz="1600" dirty="0">
                <a:solidFill>
                  <a:schemeClr val="tx2"/>
                </a:solidFill>
                <a:latin typeface="+mn-ea"/>
              </a:rPr>
              <a:t>만㎡에서 </a:t>
            </a: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100만㎡ 정주 여건 갖춘 미니 신도시 구상</a:t>
            </a:r>
            <a:br>
              <a:rPr lang="ko-KR" altLang="en-US" sz="1600" dirty="0">
                <a:solidFill>
                  <a:schemeClr val="tx2"/>
                </a:solidFill>
                <a:latin typeface="+mn-ea"/>
              </a:rPr>
            </a:br>
            <a:r>
              <a:rPr lang="ko-KR" altLang="ko-KR" sz="1600" dirty="0">
                <a:solidFill>
                  <a:schemeClr val="tx2"/>
                </a:solidFill>
                <a:latin typeface="+mn-ea"/>
              </a:rPr>
              <a:t>LH, 지역 의료기관 등과도 방향 논의해</a:t>
            </a:r>
            <a:endParaRPr lang="ko-KR" altLang="en-US" sz="1600" dirty="0">
              <a:solidFill>
                <a:schemeClr val="tx2"/>
              </a:solidFill>
              <a:latin typeface="+mn-ea"/>
            </a:endParaRPr>
          </a:p>
          <a:p>
            <a:pPr marL="0" indent="0" algn="l" hangingPunct="1">
              <a:buFontTx/>
              <a:buNone/>
            </a:pPr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  <p:sp>
        <p:nvSpPr>
          <p:cNvPr id="16" name="Title 1"/>
          <p:cNvSpPr txBox="1">
            <a:spLocks noGrp="1"/>
          </p:cNvSpPr>
          <p:nvPr>
            <p:ph type="title" idx="13"/>
          </p:nvPr>
        </p:nvSpPr>
        <p:spPr>
          <a:xfrm>
            <a:off x="1628775" y="0"/>
            <a:ext cx="6581775" cy="7092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ctr" defTabSz="457200" rtl="0" eaLnBrk="1" latinLnBrk="0" hangingPunct="1">
              <a:spcBef>
                <a:spcPct val="0"/>
              </a:spcBef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sz="3600" b="1" dirty="0" err="1">
                <a:latin typeface="+mj-ea"/>
                <a:cs typeface="+mj-cs"/>
              </a:rPr>
              <a:t>사업</a:t>
            </a:r>
            <a:r>
              <a:rPr sz="3600" b="1" dirty="0">
                <a:latin typeface="+mj-ea"/>
                <a:cs typeface="+mj-cs"/>
              </a:rPr>
              <a:t> 요</a:t>
            </a:r>
            <a:r>
              <a:rPr lang="ko-KR" sz="3600" b="1" dirty="0">
                <a:latin typeface="+mj-ea"/>
                <a:cs typeface="+mj-cs"/>
              </a:rPr>
              <a:t>인</a:t>
            </a:r>
            <a:endParaRPr lang="ko-KR" altLang="en-US" sz="3600" b="1" dirty="0">
              <a:latin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st_slide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" y="99695"/>
            <a:ext cx="99695" cy="99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D5B2E-179A-45A3-B222-DBDF9C663163}"/>
              </a:ext>
            </a:extLst>
          </p:cNvPr>
          <p:cNvSpPr txBox="1"/>
          <p:nvPr/>
        </p:nvSpPr>
        <p:spPr>
          <a:xfrm>
            <a:off x="1242695" y="1809660"/>
            <a:ext cx="9685717" cy="31700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Slide 2</a:t>
            </a:r>
            <a:endParaRPr lang="ko-KR" altLang="en-US" sz="24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400" b="1" dirty="0">
                <a:solidFill>
                  <a:srgbClr val="365F91"/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안녕하십니까</a:t>
            </a:r>
            <a:r>
              <a:rPr lang="en-US" altLang="ko-KR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4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400" b="1" dirty="0">
                <a:solidFill>
                  <a:srgbClr val="365F91"/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더 </a:t>
            </a:r>
            <a:r>
              <a:rPr lang="ko-KR" altLang="en-US" sz="2400" b="1" dirty="0" err="1">
                <a:solidFill>
                  <a:srgbClr val="365F91"/>
                </a:solidFill>
                <a:latin typeface="+mn-ea"/>
                <a:cs typeface="Times New Roman" charset="0"/>
              </a:rPr>
              <a:t>리버사이드</a:t>
            </a:r>
            <a:r>
              <a:rPr lang="ko-KR" altLang="en-US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400" b="1" dirty="0" err="1">
                <a:solidFill>
                  <a:srgbClr val="365F91"/>
                </a:solidFill>
                <a:latin typeface="+mn-ea"/>
                <a:cs typeface="Times New Roman" charset="0"/>
              </a:rPr>
              <a:t>복합리조트</a:t>
            </a:r>
            <a:r>
              <a:rPr lang="ko-KR" altLang="en-US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 개발 프로젝트 발표를 시작하겠습니다</a:t>
            </a:r>
            <a:r>
              <a:rPr lang="en-US" altLang="ko-KR" sz="24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4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 프로젝트는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STO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기반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복합 리조트 개발 프로젝트입니다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전 세계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은퇴자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와 </a:t>
            </a:r>
            <a:r>
              <a:rPr lang="ko-KR" altLang="ko-KR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퍼레니얼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세대에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맞춘 혁신적 모델을 제시합니다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E4D7EC54-CF55-40B2-A9D0-D7D2F4DEE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7446AB84-5D8B-45F8-A3E2-9CF576F2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3B23D-0E2C-4930-B284-EE82A21DF95A}"/>
              </a:ext>
            </a:extLst>
          </p:cNvPr>
          <p:cNvSpPr txBox="1"/>
          <p:nvPr/>
        </p:nvSpPr>
        <p:spPr>
          <a:xfrm>
            <a:off x="1242695" y="589915"/>
            <a:ext cx="9771380" cy="646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+mj-ea"/>
                <a:ea typeface="+mj-ea"/>
              </a:rPr>
              <a:t>더 </a:t>
            </a:r>
            <a:r>
              <a:rPr lang="ko-KR" altLang="en-US" sz="3600" b="1" dirty="0" err="1">
                <a:latin typeface="+mj-ea"/>
                <a:ea typeface="+mj-ea"/>
              </a:rPr>
              <a:t>리버사이드</a:t>
            </a:r>
            <a:r>
              <a:rPr lang="ko-KR" altLang="en-US" sz="3600" b="1" dirty="0">
                <a:latin typeface="+mj-ea"/>
                <a:ea typeface="+mj-ea"/>
              </a:rPr>
              <a:t> </a:t>
            </a:r>
            <a:r>
              <a:rPr lang="ko-KR" altLang="en-US" sz="3600" b="1" dirty="0" err="1">
                <a:latin typeface="+mj-ea"/>
                <a:ea typeface="+mj-ea"/>
              </a:rPr>
              <a:t>복합리조트</a:t>
            </a:r>
            <a:r>
              <a:rPr lang="ko-KR" altLang="en-US" sz="3600" b="1" dirty="0">
                <a:latin typeface="+mj-ea"/>
                <a:ea typeface="+mj-ea"/>
              </a:rPr>
              <a:t> 개발 프로젝트</a:t>
            </a:r>
            <a:endParaRPr lang="ko-KR" altLang="en-US" sz="3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4610" y="-19113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개발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목표</a:t>
            </a:r>
            <a:endParaRPr sz="3600" b="1" dirty="0">
              <a:latin typeface="+mj-ea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01842" y="1148080"/>
            <a:ext cx="11603114" cy="46991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20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Tx/>
              <a:buNone/>
            </a:pP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세계적 수준의 복합 리조트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를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조성하고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  <a:sym typeface="Arial" charset="0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스마트시티 기능을 접목하는 것입니다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. </a:t>
            </a:r>
            <a:endParaRPr lang="ko-KR" altLang="en-US" sz="24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  <a:cs typeface="Microsoft GothicNeo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Tx/>
              <a:buNone/>
            </a:pP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이로써 지역사회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투자자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수분양자 모두가 함께 이익을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얻는 구조를 마련합니다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sz="24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  <a:cs typeface="Microsoft GothicNeo" charset="0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• 국가적 욕구 충족과 새로운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동북아 관광지의 중심 축으로서 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해외관광산업 유출을 방지합니다. 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• 외국인 유치로 외화 수익 창출로 한국의 관광지</a:t>
            </a:r>
            <a:r>
              <a:rPr lang="ko-KR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개발의 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새로운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</a:t>
            </a:r>
            <a:r>
              <a:rPr lang="ko-KR" altLang="en-US" sz="24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페러다임으로</a:t>
            </a:r>
            <a:r>
              <a:rPr lang="ko-KR" altLang="en-US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창출하게 될 것입니다</a:t>
            </a:r>
            <a:r>
              <a:rPr lang="en-US" altLang="ko-KR" sz="24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5E979EE7-CF81-47BA-9CEE-8E52A9B6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B736132-1FEC-48E3-B1DE-8B9794C1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4610" y="0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개발</a:t>
            </a:r>
            <a:r>
              <a:rPr sz="3600" b="1" dirty="0">
                <a:latin typeface="+mj-ea"/>
              </a:rPr>
              <a:t> </a:t>
            </a:r>
            <a:r>
              <a:rPr lang="ko-KR" altLang="en-US" sz="3600" b="1" dirty="0">
                <a:latin typeface="+mj-ea"/>
              </a:rPr>
              <a:t>컨셉</a:t>
            </a:r>
            <a:endParaRPr sz="3600" b="1" dirty="0">
              <a:latin typeface="+mj-ea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205865" y="348615"/>
            <a:ext cx="1791970" cy="45903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2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5E979EE7-CF81-47BA-9CEE-8E52A9B6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B736132-1FEC-48E3-B1DE-8B9794C1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9456F-133F-4242-98CB-8F6FB8005EDF}"/>
              </a:ext>
            </a:extLst>
          </p:cNvPr>
          <p:cNvSpPr txBox="1"/>
          <p:nvPr/>
        </p:nvSpPr>
        <p:spPr>
          <a:xfrm>
            <a:off x="927100" y="850265"/>
            <a:ext cx="10706735" cy="58140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508000">
              <a:lnSpc>
                <a:spcPct val="200000"/>
              </a:lnSpc>
              <a:buFontTx/>
              <a:buNone/>
              <a:defRPr/>
            </a:pPr>
            <a:r>
              <a:rPr lang="ko-KR" altLang="en-US" sz="2400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Microsoft GothicNeo" charset="0"/>
              </a:rPr>
              <a:t>   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단지환경과 자연환경이 드라마틱하게 펼쳐집니다</a:t>
            </a:r>
            <a:r>
              <a:rPr lang="en-US" altLang="ko-KR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sz="2400" b="1" i="0" strike="noStrike" cap="none" dirty="0">
              <a:ln w="9525" cap="flat" cmpd="sng">
                <a:noFill/>
                <a:prstDash/>
              </a:ln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태양과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강물</a:t>
            </a:r>
            <a:r>
              <a:rPr lang="en-US" altLang="ko-KR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땅의 에너지로 운영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은퇴자 커뮤니티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블록체인과 암호화폐 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이미지로 세상을 움직이는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더 아름다움 포용의 비전을 보여라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지역문화를 토대로 세계가 공감하는 다양한 테마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 </a:t>
            </a:r>
            <a:r>
              <a:rPr lang="ko-KR" altLang="en-US" sz="24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4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외부인과 지역민 모두의 건강을 위한 선진기술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기억의 흔적과 추억이 깃든 신세계를 구현</a:t>
            </a:r>
          </a:p>
          <a:p>
            <a:pPr marL="0" indent="0" algn="l" defTabSz="5080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친환경 </a:t>
            </a:r>
            <a:r>
              <a:rPr lang="ko-KR" altLang="en-US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자연리조트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세계적인 명소로 도약할 것입니다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9061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바닥글 개체 틀 8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10" name="슬라이드 번호 개체 틀 9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22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1" name="도형 20"/>
          <p:cNvSpPr>
            <a:spLocks/>
          </p:cNvSpPr>
          <p:nvPr/>
        </p:nvSpPr>
        <p:spPr>
          <a:xfrm>
            <a:off x="935811" y="1045845"/>
            <a:ext cx="10437039" cy="52108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prstDash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latinLnBrk="1">
              <a:buFontTx/>
              <a:buNone/>
            </a:pPr>
            <a:endParaRPr lang="ko-KR" altLang="en-US" sz="1795">
              <a:solidFill>
                <a:srgbClr val="FFFFFF"/>
              </a:solidFill>
              <a:latin typeface="Constantia" charset="0"/>
              <a:ea typeface="HY신명조" charset="0"/>
            </a:endParaRPr>
          </a:p>
        </p:txBody>
      </p:sp>
      <p:graphicFrame>
        <p:nvGraphicFramePr>
          <p:cNvPr id="12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48696"/>
              </p:ext>
            </p:extLst>
          </p:nvPr>
        </p:nvGraphicFramePr>
        <p:xfrm>
          <a:off x="935811" y="1169035"/>
          <a:ext cx="10438309" cy="4964430"/>
        </p:xfrm>
        <a:graphic>
          <a:graphicData uri="http://schemas.openxmlformats.org/drawingml/2006/table">
            <a:tbl>
              <a:tblPr>
                <a:tableStyleId>{00000000-0000-0000-0000-000000000000}</a:tableStyleId>
              </a:tblPr>
              <a:tblGrid>
                <a:gridCol w="3479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0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8480"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생태계</a:t>
                      </a:r>
                      <a:r>
                        <a:rPr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도시공간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강원도의</a:t>
                      </a:r>
                      <a:r>
                        <a:rPr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자연</a:t>
                      </a: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환경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은퇴자</a:t>
                      </a:r>
                      <a:r>
                        <a:rPr 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커뮤니티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975"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관광 휴양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스마트</a:t>
                      </a:r>
                      <a:r>
                        <a:rPr 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도시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sz="2000" b="1" i="0" kern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건강</a:t>
                      </a:r>
                      <a:r>
                        <a:rPr 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과</a:t>
                      </a:r>
                      <a:r>
                        <a:rPr 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행복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975"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ko-KR" altLang="en-US"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대체불가토큰 </a:t>
                      </a:r>
                      <a:r>
                        <a:rPr lang="en-US" altLang="ko-KR"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탈중앙화금융</a:t>
                      </a:r>
                      <a:endParaRPr lang="ko-KR" altLang="en-US" sz="2000" b="1" i="0" ker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블록체인</a:t>
                      </a:r>
                      <a:r>
                        <a:rPr lang="en-US"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/ </a:t>
                      </a:r>
                      <a:r>
                        <a:rPr lang="ko-KR" altLang="en-US" sz="2000" b="1" i="0" kern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증권형토큰</a:t>
                      </a:r>
                      <a:endParaRPr lang="ko-KR" altLang="en-US" sz="2000" b="1" i="0" kern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 defTabSz="508000" eaLnBrk="1" latinLnBrk="1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lang="ko-KR" altLang="en-US" sz="2000" b="1" i="0" kern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ctr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탈중앙화 자율조직</a:t>
                      </a:r>
                      <a:endParaRPr lang="ko-KR" altLang="en-US" sz="2000" b="1" i="0" kern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64135" marR="64135" marT="17145" marB="17145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  <a:lumOff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텍스트 상자 30"/>
          <p:cNvSpPr txBox="1">
            <a:spLocks/>
          </p:cNvSpPr>
          <p:nvPr/>
        </p:nvSpPr>
        <p:spPr>
          <a:xfrm>
            <a:off x="889000" y="94615"/>
            <a:ext cx="10135235" cy="82580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2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2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                                </a:t>
            </a:r>
            <a:r>
              <a:rPr lang="en-US" altLang="ko-KR" sz="3600" b="1" dirty="0">
                <a:solidFill>
                  <a:schemeClr val="tx1"/>
                </a:solidFill>
                <a:latin typeface="+mj-ea"/>
                <a:ea typeface="+mj-ea"/>
              </a:rPr>
              <a:t>9</a:t>
            </a:r>
            <a:r>
              <a:rPr lang="ko-KR" altLang="en-US" sz="3600" b="1" dirty="0">
                <a:solidFill>
                  <a:schemeClr val="tx1"/>
                </a:solidFill>
                <a:latin typeface="+mj-ea"/>
                <a:ea typeface="+mj-ea"/>
              </a:rPr>
              <a:t>가지 테마입니다</a:t>
            </a:r>
            <a:r>
              <a:rPr lang="en-US" altLang="ko-KR" sz="3600" b="1" dirty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ko-KR" altLang="en-US" sz="36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8420" y="8890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토지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이용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계획</a:t>
            </a:r>
            <a:endParaRPr sz="3600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C94BC-13E7-42B9-9571-618AC4537DF5}"/>
              </a:ext>
            </a:extLst>
          </p:cNvPr>
          <p:cNvSpPr txBox="1"/>
          <p:nvPr/>
        </p:nvSpPr>
        <p:spPr>
          <a:xfrm>
            <a:off x="1328420" y="1165860"/>
            <a:ext cx="6293485" cy="51358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23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 토지는 총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171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만 평 규모로 개발됩니다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사업면적은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63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3,508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 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노인복지주택 15만 평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레지던스호텔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(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생활형 숙박시설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)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7만 평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관광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호텔과 카지노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및 종합병원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4만 평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아트센터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식당가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워터파크 및 레포츠센터 4만 평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골프장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골프연습장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파크골프장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3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3만 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기타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부대시설 및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인프라 시설이 포함됩니다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0B53629D-8A73-45F6-B701-9CEC3BBD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224C1B50-C4DE-4396-9028-E37DAD01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D856D81-BD50-4FA1-92E2-3C70363B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" y="137160"/>
            <a:ext cx="11783695" cy="63214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C160D3-E902-4DC3-AE22-13B9B8B1CD37}"/>
              </a:ext>
            </a:extLst>
          </p:cNvPr>
          <p:cNvSpPr txBox="1">
            <a:spLocks/>
          </p:cNvSpPr>
          <p:nvPr/>
        </p:nvSpPr>
        <p:spPr>
          <a:xfrm>
            <a:off x="457200" y="135890"/>
            <a:ext cx="10569575" cy="62293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>
            <a:lvl1pPr marL="0" indent="0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+mj-lt"/>
                <a:ea typeface="+mj-ea"/>
                <a:cs typeface="HY중고딕" charset="0"/>
              </a:defRPr>
            </a:lvl1pPr>
            <a:lvl2pPr marL="0" lvl="1" indent="0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  <a:cs typeface="HY중고딕" charset="0"/>
              </a:defRPr>
            </a:lvl2pPr>
            <a:lvl3pPr marL="0" lvl="2" indent="0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  <a:cs typeface="HY중고딕" charset="0"/>
              </a:defRPr>
            </a:lvl3pPr>
            <a:lvl4pPr marL="0" lvl="3" indent="0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  <a:cs typeface="HY중고딕" charset="0"/>
              </a:defRPr>
            </a:lvl4pPr>
            <a:lvl5pPr marL="0" lvl="4" indent="0" algn="l" rtl="0" eaLnBrk="0" fontAlgn="base" latinLnBrk="1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  <a:cs typeface="HY중고딕" charset="0"/>
              </a:defRPr>
            </a:lvl5pPr>
            <a:lvl6pPr marL="457200" lvl="5" indent="0" algn="l" rtl="0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</a:defRPr>
            </a:lvl6pPr>
            <a:lvl7pPr marL="914400" lvl="6" indent="0" algn="l" rtl="0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</a:defRPr>
            </a:lvl7pPr>
            <a:lvl8pPr marL="1370965" lvl="7" indent="0" algn="l" rtl="0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</a:defRPr>
            </a:lvl8pPr>
            <a:lvl9pPr marL="1828165" lvl="8" indent="0" algn="l" rtl="0" fontAlgn="base" latinLnBrk="1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4995">
                <a:solidFill>
                  <a:schemeClr val="tx2"/>
                </a:solidFill>
                <a:latin typeface="Calibri" charset="0"/>
                <a:ea typeface="HY중고딕" charset="0"/>
              </a:defRPr>
            </a:lvl9pPr>
          </a:lstStyle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800" b="1" i="0" strike="noStrike" cap="none" dirty="0">
                <a:ln w="9525" cap="flat" cmpd="sng">
                  <a:noFill/>
                  <a:prstDash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2</a:t>
            </a:r>
            <a:r>
              <a:rPr lang="en-US" altLang="ko-KR" sz="2800" b="1" dirty="0">
                <a:ln w="9525" cap="flat" cmpd="sng">
                  <a:noFill/>
                  <a:prstDash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4</a:t>
            </a:r>
            <a:r>
              <a:rPr lang="en-US" altLang="ko-KR" sz="2800" b="1" i="0" strike="noStrike" cap="none" dirty="0">
                <a:ln w="9525" cap="flat" cmpd="sng">
                  <a:noFill/>
                  <a:prstDash/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    </a:t>
            </a:r>
            <a:r>
              <a:rPr lang="ko-KR" altLang="en-US" sz="3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토지이용 </a:t>
            </a:r>
            <a:r>
              <a:rPr lang="ko-KR" altLang="en-US" sz="32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계획도입니다</a:t>
            </a:r>
            <a:r>
              <a:rPr lang="en-US" altLang="ko-KR" sz="32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BF126895-C9ED-4A02-959E-A1A65837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5558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52FD4B2-4C12-4E07-916A-E1BECC32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560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6BC9A-2D61-475F-BFB6-1903BA0FFB3A}"/>
              </a:ext>
            </a:extLst>
          </p:cNvPr>
          <p:cNvSpPr txBox="1"/>
          <p:nvPr/>
        </p:nvSpPr>
        <p:spPr>
          <a:xfrm>
            <a:off x="106680" y="0"/>
            <a:ext cx="5914390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2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5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</a:t>
            </a:r>
            <a:r>
              <a:rPr lang="ko-KR" altLang="en-US" sz="3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 감 도입니다</a:t>
            </a:r>
            <a:r>
              <a:rPr lang="en-US" altLang="ko-KR" sz="3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FC4FDB49-68A9-4046-9F65-2DFA9D81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868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 txBox="1">
            <a:spLocks noGrp="1"/>
          </p:cNvSpPr>
          <p:nvPr>
            <p:ph idx="1"/>
          </p:nvPr>
        </p:nvSpPr>
        <p:spPr>
          <a:xfrm>
            <a:off x="457200" y="735330"/>
            <a:ext cx="10915015" cy="60483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738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노인복지주택은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아파트형으로 구성 되어 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임대형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종신 이용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NFT 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종신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회원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권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을 발행합니다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임대금액에 상응한 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코인을 지급합니다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부대시설 영업수익금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코인 보유량에 비례하여 배당금을 지급합니다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취ㆍ등록세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및 재산세가 면제됩니다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가구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주택애도 해당하지 않습니다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해지는 초기에 수령한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와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NFT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를 반납하면 해지할 수 있으며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보증금 전액 환불 받을 수 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각 동 지하에 구내식당과 휴게실이 있어 실비가격에 식사 및 서비스를 제공 받을 수 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관리비 및 이용료는 사용한 만큼 지불합니다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Tx/>
              <a:buNone/>
            </a:pPr>
            <a:endParaRPr lang="ko-KR" altLang="en-US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ko-KR" altLang="en-US" sz="2400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4902CE-8B91-4237-B11F-5DBD8915A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9A65E0-4505-46B0-8B2C-078FF3B1B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34"/>
          <p:cNvSpPr txBox="1">
            <a:spLocks noGrp="1"/>
          </p:cNvSpPr>
          <p:nvPr>
            <p:ph type="title" idx="13"/>
          </p:nvPr>
        </p:nvSpPr>
        <p:spPr>
          <a:xfrm>
            <a:off x="1815465" y="-124460"/>
            <a:ext cx="8230235" cy="114363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ctr" defTabSz="457200" rtl="0" eaLnBrk="1" latinLnBrk="0" hangingPunct="1">
              <a:spcBef>
                <a:spcPct val="0"/>
              </a:spcBef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lang="ko-KR" altLang="en-US" sz="3600" b="1" dirty="0">
                <a:latin typeface="+mj-ea"/>
              </a:rPr>
              <a:t>시설 구성 ①</a:t>
            </a:r>
            <a:r>
              <a:rPr sz="3600" b="1" dirty="0" err="1">
                <a:latin typeface="+mj-ea"/>
              </a:rPr>
              <a:t>노인복지주택</a:t>
            </a:r>
            <a:endParaRPr lang="ko-KR" altLang="en-US" sz="3600" b="1" dirty="0">
              <a:latin typeface="+mj-ea"/>
            </a:endParaRPr>
          </a:p>
        </p:txBody>
      </p:sp>
      <p:sp>
        <p:nvSpPr>
          <p:cNvPr id="6" name="텍스트 상자 35"/>
          <p:cNvSpPr txBox="1">
            <a:spLocks/>
          </p:cNvSpPr>
          <p:nvPr/>
        </p:nvSpPr>
        <p:spPr>
          <a:xfrm>
            <a:off x="365760" y="230505"/>
            <a:ext cx="2731135" cy="49981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26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26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 txBox="1">
            <a:spLocks noGrp="1"/>
          </p:cNvSpPr>
          <p:nvPr>
            <p:ph idx="1"/>
          </p:nvPr>
        </p:nvSpPr>
        <p:spPr>
          <a:xfrm>
            <a:off x="457200" y="666115"/>
            <a:ext cx="10915015" cy="546100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 algn="ctr">
              <a:buFontTx/>
              <a:buNone/>
            </a:pPr>
            <a:r>
              <a:rPr lang="ko-KR" altLang="en-US" sz="3600" b="1" dirty="0">
                <a:latin typeface="+mj-ea"/>
                <a:ea typeface="+mj-ea"/>
              </a:rPr>
              <a:t>노인복지주택 임대금액 및 공급호수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만1천원정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 1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27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5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 8십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 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4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백2십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119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만4천원정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</a:t>
            </a:r>
            <a:r>
              <a:rPr lang="ko-KR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한옥빌리지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75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4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억원정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1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총공급호수 20,830호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ko-KR" altLang="en-US" sz="2400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</a:endParaRPr>
          </a:p>
        </p:txBody>
      </p:sp>
      <p:sp>
        <p:nvSpPr>
          <p:cNvPr id="3" name="바닥글 개체 틀 2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27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5" name="텍스트 상자 36"/>
          <p:cNvSpPr txBox="1">
            <a:spLocks/>
          </p:cNvSpPr>
          <p:nvPr/>
        </p:nvSpPr>
        <p:spPr>
          <a:xfrm>
            <a:off x="533400" y="1263015"/>
            <a:ext cx="4573270" cy="30797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algn="l" hangingPunct="1"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27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 txBox="1">
            <a:spLocks noGrp="1"/>
          </p:cNvSpPr>
          <p:nvPr>
            <p:ph idx="1"/>
          </p:nvPr>
        </p:nvSpPr>
        <p:spPr>
          <a:xfrm>
            <a:off x="124287" y="1040130"/>
            <a:ext cx="12064538" cy="522287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레지던스호텔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생활형숙박시설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은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콘도미니엄형 방식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과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일반공급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방식으로 공급됩니다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이를 통해 전 세계 고령자들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과 </a:t>
            </a:r>
            <a:r>
              <a:rPr lang="ko-KR" altLang="ko-KR" sz="8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퍼레니얼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세대들이 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안전하고 편리한 주거 공간을 확보할 수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구입 방법은 여러가지 조건이 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1,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콘도미니엄형 공급방식 년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14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28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45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90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이용 종신회원권 구입 방법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2, 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풀 구좌  이용 종신회원권 방법이 있습니다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구입 금액에 상응한 이용 종신회원권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NFT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코인을 지급합니다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구입 금액에 상응한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코인을 지급합니다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부대시설 영업수익금을 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 </a:t>
            </a: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 보유량에 비례하여 배당금이 지급됩니다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각 동 지하층에 구내식당 및 휴게시설이 설치되어 실비로 식사 및 서비스를 받을 수 있을 것입니다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관리비 및 이용료는 사용한 만큼 지불합니다</a:t>
            </a:r>
            <a:r>
              <a:rPr lang="en-US" altLang="ko-KR" sz="8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ko-KR" altLang="en-US" sz="8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ko-KR" altLang="en-US" sz="2400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</a:endParaRPr>
          </a:p>
        </p:txBody>
      </p:sp>
      <p:sp>
        <p:nvSpPr>
          <p:cNvPr id="3" name="바닥글 개체 틀 2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28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5" name="Title 32"/>
          <p:cNvSpPr txBox="1">
            <a:spLocks noGrp="1"/>
          </p:cNvSpPr>
          <p:nvPr>
            <p:ph type="title" idx="13"/>
          </p:nvPr>
        </p:nvSpPr>
        <p:spPr>
          <a:xfrm>
            <a:off x="1788795" y="-101600"/>
            <a:ext cx="8230235" cy="114363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ctr" defTabSz="457200" rtl="0" eaLnBrk="1" latinLnBrk="0" hangingPunct="1">
              <a:spcBef>
                <a:spcPct val="0"/>
              </a:spcBef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lang="ko-KR" altLang="en-US" sz="3600" b="1" dirty="0">
                <a:latin typeface="+mj-ea"/>
              </a:rPr>
              <a:t>②레지던스호텔</a:t>
            </a:r>
          </a:p>
        </p:txBody>
      </p:sp>
      <p:sp>
        <p:nvSpPr>
          <p:cNvPr id="6" name="텍스트 상자 33"/>
          <p:cNvSpPr txBox="1">
            <a:spLocks/>
          </p:cNvSpPr>
          <p:nvPr/>
        </p:nvSpPr>
        <p:spPr>
          <a:xfrm>
            <a:off x="685800" y="302895"/>
            <a:ext cx="4573270" cy="73914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28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algn="l" hangingPunct="1">
              <a:buFontTx/>
              <a:buNone/>
            </a:pPr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 txBox="1">
            <a:spLocks noGrp="1"/>
          </p:cNvSpPr>
          <p:nvPr>
            <p:ph idx="1"/>
          </p:nvPr>
        </p:nvSpPr>
        <p:spPr>
          <a:xfrm>
            <a:off x="1400810" y="1651000"/>
            <a:ext cx="10915015" cy="498919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일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일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2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일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3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일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7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풀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2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만원정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27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풀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풀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 2십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119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연 풀 이용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억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천원정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 호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총공급호수 10,530호</a:t>
            </a:r>
          </a:p>
          <a:p>
            <a:pPr marL="342900" indent="-342900">
              <a:buFont typeface="Arial"/>
              <a:buChar char="•"/>
            </a:pPr>
            <a:endParaRPr lang="ko-KR" altLang="en-US" sz="2000" dirty="0"/>
          </a:p>
          <a:p>
            <a:pPr marL="342900" indent="-342900">
              <a:buFont typeface="Arial"/>
              <a:buChar char="•"/>
            </a:pPr>
            <a:endParaRPr lang="ko-KR" altLang="en-US" sz="2000" dirty="0"/>
          </a:p>
          <a:p>
            <a:pPr marL="342900" indent="-342900">
              <a:buFont typeface="Arial"/>
              <a:buChar char="•"/>
            </a:pPr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51AC109-B72B-409B-B17E-78A9518B0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7FF44D7-15EC-4D52-BFE1-7E324DE6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C9DB0-D0AA-4B17-BDFB-B654DCB54F55}"/>
              </a:ext>
            </a:extLst>
          </p:cNvPr>
          <p:cNvSpPr txBox="1"/>
          <p:nvPr/>
        </p:nvSpPr>
        <p:spPr>
          <a:xfrm>
            <a:off x="2752090" y="408940"/>
            <a:ext cx="7322185" cy="584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ko-KR" altLang="en-US" sz="3200" b="1" dirty="0">
                <a:latin typeface="+mj-ea"/>
                <a:ea typeface="+mj-ea"/>
              </a:rPr>
              <a:t>레지던스호텔 이용금액 및 공급호수 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1186180" y="552450"/>
            <a:ext cx="1372235" cy="41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29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32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st_slide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" y="99695"/>
            <a:ext cx="99695" cy="99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8B7000-DAAD-4EEE-AE37-A8FD66229915}"/>
              </a:ext>
            </a:extLst>
          </p:cNvPr>
          <p:cNvSpPr txBox="1"/>
          <p:nvPr/>
        </p:nvSpPr>
        <p:spPr>
          <a:xfrm>
            <a:off x="1696085" y="941070"/>
            <a:ext cx="7144385" cy="488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US" altLang="ko-KR" sz="20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Slide 3</a:t>
            </a:r>
            <a:endParaRPr lang="en-US" altLang="ko-KR" sz="2000" b="1" kern="0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ko-KR" altLang="ko-KR" sz="20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■</a:t>
            </a:r>
            <a:r>
              <a:rPr lang="en-US" altLang="ko-KR" sz="20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오늘 발표는 사업 개요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시설 구성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금융과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STO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구조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1000"/>
              </a:spcAft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시장 분석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인허가 및 리스크 관리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실행 전략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kumimoji="0" lang="ko-KR" altLang="ko-K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■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결론과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Q &amp; A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순으로 진행됩니다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ko-KR" sz="2000" b="1" dirty="0">
              <a:solidFill>
                <a:schemeClr val="accent1">
                  <a:lumMod val="7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D3CFF-F7E6-4365-A895-3C41D7A688DB}"/>
              </a:ext>
            </a:extLst>
          </p:cNvPr>
          <p:cNvSpPr txBox="1"/>
          <p:nvPr/>
        </p:nvSpPr>
        <p:spPr>
          <a:xfrm>
            <a:off x="4998085" y="270560"/>
            <a:ext cx="1917700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+mj-ea"/>
                <a:ea typeface="+mj-ea"/>
                <a:cs typeface="Microsoft GothicNeo" panose="020B0500000101010101" pitchFamily="50" charset="-127"/>
              </a:rPr>
              <a:t>목   차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AD91FA7-9D2E-4D45-9710-6CBAA2AD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83C99C9-92BC-4423-8DF9-9DD5E89B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B6C2FB7-8CF8-4F4F-93DA-275FE7C3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77C951F-7845-4CFA-930C-2804636E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D687-4588-43A7-83EC-127082AFAA2C}"/>
              </a:ext>
            </a:extLst>
          </p:cNvPr>
          <p:cNvSpPr txBox="1"/>
          <p:nvPr/>
        </p:nvSpPr>
        <p:spPr>
          <a:xfrm>
            <a:off x="1429385" y="508000"/>
            <a:ext cx="9586595" cy="552323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3600" b="1" i="0" strike="noStrike" cap="none" dirty="0">
                <a:ln w="9525" cap="flat" cmpd="sng">
                  <a:noFill/>
                  <a:prstDash/>
                </a:ln>
                <a:latin typeface="+mj-ea"/>
                <a:ea typeface="+mj-ea"/>
                <a:cs typeface="+mn-cs"/>
              </a:rPr>
              <a:t>③</a:t>
            </a:r>
            <a:r>
              <a:rPr lang="ko-KR" altLang="en-US" sz="3600" b="1" i="0" strike="noStrike" cap="none" dirty="0" err="1">
                <a:ln w="9525" cap="flat" cmpd="sng">
                  <a:noFill/>
                  <a:prstDash/>
                </a:ln>
                <a:latin typeface="+mj-ea"/>
                <a:ea typeface="+mj-ea"/>
                <a:cs typeface="+mn-cs"/>
              </a:rPr>
              <a:t>한옥빌리지</a:t>
            </a:r>
            <a:endParaRPr lang="ko-KR" altLang="en-US" sz="3600" b="1" i="0" strike="noStrike" cap="none" dirty="0">
              <a:ln w="9525" cap="flat" cmpd="sng">
                <a:noFill/>
                <a:prstDash/>
              </a:ln>
              <a:latin typeface="+mj-ea"/>
              <a:ea typeface="+mj-ea"/>
              <a:cs typeface="+mn-cs"/>
            </a:endParaRPr>
          </a:p>
          <a:p>
            <a:pPr mar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dirty="0">
                <a:solidFill>
                  <a:srgbClr val="365F9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30</a:t>
            </a:r>
            <a:endParaRPr lang="ko-KR" altLang="en-US" sz="2000" b="1" dirty="0">
              <a:solidFill>
                <a:srgbClr val="365F9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Tx/>
              <a:buNone/>
              <a:defRPr/>
            </a:pPr>
            <a:endParaRPr lang="ko-KR" altLang="en-US" sz="2000" b="1" dirty="0">
              <a:solidFill>
                <a:srgbClr val="365F9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총공급호수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100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호</a:t>
            </a: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대지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150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건축면적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35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 2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층 면적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25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지하면적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15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연면적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75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지하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i="0" strike="noStrike" cap="none" dirty="0" err="1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바시설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음악시스템 시설</a:t>
            </a: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전통 한옥 건축</a:t>
            </a: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임대형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NFT 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종신회원권 발행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풀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구좌</a:t>
            </a: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B5395"/>
              </a:buClr>
              <a:buFont typeface="Arial"/>
              <a:buChar char="•"/>
              <a:defRPr/>
            </a:pP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RTC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</a:rPr>
              <a:t>배당금 지급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한옥빌리지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75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 종신회원권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십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억원정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34290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endParaRPr lang="ko-KR" altLang="en-US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3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5721C4B8-F3C6-43A9-9C58-10ADF6DD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90" y="1096010"/>
            <a:ext cx="9384665" cy="500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A96E9-A1F6-4298-B2EC-AF743040E7D0}"/>
              </a:ext>
            </a:extLst>
          </p:cNvPr>
          <p:cNvSpPr txBox="1"/>
          <p:nvPr/>
        </p:nvSpPr>
        <p:spPr>
          <a:xfrm>
            <a:off x="1184910" y="174625"/>
            <a:ext cx="9025890" cy="73584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3</a:t>
            </a:r>
            <a:r>
              <a:rPr lang="en-US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       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 charset="0"/>
              </a:rPr>
              <a:t>③</a:t>
            </a:r>
            <a:r>
              <a:rPr lang="ko-KR" altLang="en-US"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 charset="0"/>
              </a:rPr>
              <a:t>한옥빌리지입니다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HY헤드라인M" charset="0"/>
              </a:rPr>
              <a:t>.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HY헤드라인M" charset="0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4AE97D8-BD73-44D1-9EA9-94105863A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0730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2735" y="7937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lang="ko-KR" altLang="en-US" sz="3600" b="1" dirty="0">
                <a:latin typeface="+mj-ea"/>
              </a:rPr>
              <a:t>④관광호텔</a:t>
            </a:r>
            <a:endParaRPr sz="3600" b="1" dirty="0">
              <a:latin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A7DCF-FAA9-48FF-82D9-5EB760D87462}"/>
              </a:ext>
            </a:extLst>
          </p:cNvPr>
          <p:cNvSpPr txBox="1"/>
          <p:nvPr/>
        </p:nvSpPr>
        <p:spPr>
          <a:xfrm>
            <a:off x="443882" y="1492250"/>
            <a:ext cx="11647503" cy="43840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rgbClr val="365F91"/>
                </a:solidFill>
                <a:latin typeface="Noto Sans KR Bold" charset="0"/>
                <a:ea typeface="Noto Sans KR Bold" charset="0"/>
                <a:cs typeface="Times New Roman" charset="0"/>
              </a:rPr>
              <a:t>  Slide 32</a:t>
            </a:r>
            <a:endParaRPr lang="ko-KR" altLang="en-US" sz="2000" b="1" dirty="0">
              <a:solidFill>
                <a:srgbClr val="365F9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연면적 176395㎡,  </a:t>
            </a: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53360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,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객실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1</a:t>
            </a: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616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룸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카지노 시설 </a:t>
            </a: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7497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평</a:t>
            </a: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• 운영은 전문운영업체에 위탁운영 합니다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세계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300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여 개 실버타운 업체와 협약으로 매월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1000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여명이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1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개월간 상호 </a:t>
            </a:r>
            <a:r>
              <a:rPr lang="ko-KR" altLang="en-US" sz="2000" b="1" dirty="0" err="1">
                <a:solidFill>
                  <a:srgbClr val="365F91"/>
                </a:solidFill>
                <a:latin typeface="+mn-ea"/>
                <a:cs typeface="Times New Roman" charset="0"/>
              </a:rPr>
              <a:t>홈스테이로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전세기로</a:t>
            </a: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관광과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휴양이 이루어질 것입니다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여행이란 인간관계를 디자인하는 것이라고 하며 공짜 프로그램인 </a:t>
            </a:r>
            <a:r>
              <a:rPr lang="ko-KR" altLang="en-US" sz="2000" b="1" dirty="0" err="1">
                <a:solidFill>
                  <a:srgbClr val="365F91"/>
                </a:solidFill>
                <a:latin typeface="+mn-ea"/>
                <a:cs typeface="Times New Roman" charset="0"/>
              </a:rPr>
              <a:t>체리피크가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되기전에 고객을</a:t>
            </a:r>
          </a:p>
          <a:p>
            <a:pPr marL="0" indent="0">
              <a:lnSpc>
                <a:spcPct val="115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 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단골로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만들 수 있는 감성적 마케팅이 함께 개발 되어질 것입니다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B6C2FB7-8CF8-4F4F-93DA-275FE7C3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77C951F-7845-4CFA-930C-2804636E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56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2735" y="-16954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lang="ko-KR" altLang="en-US" sz="3600" b="1" dirty="0">
                <a:latin typeface="+mj-ea"/>
              </a:rPr>
              <a:t>⑤종합병원 </a:t>
            </a:r>
            <a:r>
              <a:rPr lang="en-US" altLang="ko-KR" sz="3600" b="1" dirty="0">
                <a:latin typeface="+mj-ea"/>
              </a:rPr>
              <a:t>&amp; </a:t>
            </a:r>
            <a:r>
              <a:rPr lang="ko-KR" altLang="en-US" sz="3600" b="1" dirty="0">
                <a:latin typeface="+mj-ea"/>
              </a:rPr>
              <a:t>한방의료원</a:t>
            </a:r>
            <a:endParaRPr sz="3600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B7C2F-CFDA-4B07-9F38-44FB2ACFE5C5}"/>
              </a:ext>
            </a:extLst>
          </p:cNvPr>
          <p:cNvSpPr txBox="1"/>
          <p:nvPr/>
        </p:nvSpPr>
        <p:spPr>
          <a:xfrm>
            <a:off x="452761" y="718185"/>
            <a:ext cx="11523216" cy="585493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33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연면적 166904㎡,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50488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입원실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871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대형(대학)병원 위탁 경영 또는 직영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종합병원과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한방의료원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전문요양시설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중증환자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너싱홈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이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준비되어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리조트내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24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시간 항상 의사선생님과 간호사가 대기해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개인별 주치의 정해 질 것이며 언제든지 상담이 가능할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•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원하는분에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한하여 장례예식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납골당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추묘공원에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안치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해 드립니다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물리치료실 및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스마트 헬스케어 시스템이 구축됩니다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입주민뿐만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아니라 지역 주민에게도 의료 서비스를 제공합니다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특히 한국의 성형의료술 받고 싶어하는 세계인들에게 의료를 받고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청정지역에서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관광과 휴양을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즐길 수 있을 것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118BD1ED-5315-46BE-866E-C28C8CBB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F7C341B-7F45-4DC2-A030-1275401D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7150" y="160020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lang="ko-KR" altLang="en-US" sz="3600" b="1" dirty="0">
                <a:latin typeface="+mj-ea"/>
              </a:rPr>
              <a:t>⑥</a:t>
            </a:r>
            <a:r>
              <a:rPr sz="3600" b="1" dirty="0" err="1">
                <a:latin typeface="+mj-ea"/>
              </a:rPr>
              <a:t>레포츠</a:t>
            </a:r>
            <a:r>
              <a:rPr lang="en-US" sz="3600" b="1" dirty="0">
                <a:latin typeface="+mj-ea"/>
              </a:rPr>
              <a:t> </a:t>
            </a:r>
            <a:r>
              <a:rPr lang="ko-KR" altLang="en-US" sz="3600" b="1" dirty="0">
                <a:latin typeface="+mj-ea"/>
              </a:rPr>
              <a:t>센터</a:t>
            </a:r>
            <a:endParaRPr sz="3600" b="1" dirty="0">
              <a:latin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915650" cy="4527550"/>
          </a:xfr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34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•</a:t>
            </a:r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연면적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92563㎡, 28,000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워터파크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야외수영장 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피트니스ㆍ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사우나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찜질방ㆍ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볼링장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골프연습장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스크린골프장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스크린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컬링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스크린 야구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당구장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포켓볼장ㆍ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탁구장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스쿼시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요가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에어로빅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게임장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기원  등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전문 강사님 및 코치님으로부터 체계적으로 운동을 할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0AE1B356-3354-40A2-8DAD-1065625C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DB0D4D5-2230-43DA-8E73-0A1860AD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72CE6169-4109-4734-B1F0-2EB4717A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2775"/>
            <a:ext cx="10914380" cy="5513705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⑦</a:t>
            </a:r>
            <a:r>
              <a:rPr lang="ko-KR" altLang="en-US" sz="3600" b="1" dirty="0" err="1">
                <a:latin typeface="+mj-ea"/>
                <a:ea typeface="+mj-ea"/>
              </a:rPr>
              <a:t>전문식당가</a:t>
            </a:r>
            <a:endParaRPr lang="en-US" altLang="ko-KR" sz="3600" b="1" dirty="0">
              <a:latin typeface="+mj-ea"/>
              <a:ea typeface="+mj-ea"/>
            </a:endParaRPr>
          </a:p>
          <a:p>
            <a:pPr marL="0" indent="0" algn="ctr">
              <a:buNone/>
            </a:pPr>
            <a:endParaRPr lang="ko-KR" altLang="en-US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86CF5F4-F92F-4185-8CB2-21F47B71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F2AF99-E50E-45EF-B660-4A3EC22B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F5C63-9AA2-40F5-8CC7-9E8A8F8CC9A2}"/>
              </a:ext>
            </a:extLst>
          </p:cNvPr>
          <p:cNvSpPr txBox="1"/>
          <p:nvPr/>
        </p:nvSpPr>
        <p:spPr>
          <a:xfrm>
            <a:off x="1358265" y="1568450"/>
            <a:ext cx="10373360" cy="409342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35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연면적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93624㎡, 28321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세계 맛집 위탁운영 및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직영 운영합니다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현지 장어양식장에서 직접 공급 받은 실비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장어전문점입니다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한우전문점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돼지전문점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회전문점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분식전문점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한식전문점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일식전문점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중식전문점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양식 레스토랑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클럽ㆍ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EDM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유흥주점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세계맥주코너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노래방  등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현지 스마트 팜 하우스 및 농지에서 직접 재배한 신선한 채소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ㆍ과일을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공급합니다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15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66538D8A-A2F8-4F2E-8F47-BC837717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2775"/>
            <a:ext cx="10914380" cy="55137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⑧쇼핑센터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DDB4C12-7249-43FE-B16F-8CEFBF66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5FA0CB-5D39-4D93-8A7B-69CC3846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EF4E2-0203-415D-B4F2-B47AC5CD63FD}"/>
              </a:ext>
            </a:extLst>
          </p:cNvPr>
          <p:cNvSpPr txBox="1"/>
          <p:nvPr/>
        </p:nvSpPr>
        <p:spPr>
          <a:xfrm>
            <a:off x="1972945" y="1841500"/>
            <a:ext cx="8077835" cy="2847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36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연면적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77488㎡,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23440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백화점식 수수료 매장 및 직영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명품잡화점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여성의류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남성의류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스포츠의류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생활용품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멀티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플렉스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영화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13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개관ㆍ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레스토랑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대형마트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서점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문구점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약국 등</a:t>
            </a:r>
          </a:p>
        </p:txBody>
      </p:sp>
    </p:spTree>
    <p:extLst>
      <p:ext uri="{BB962C8B-B14F-4D97-AF65-F5344CB8AC3E}">
        <p14:creationId xmlns:p14="http://schemas.microsoft.com/office/powerpoint/2010/main" val="4042309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ACA34147-96F8-4E26-B5CE-C956FDD54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8295"/>
            <a:ext cx="10914380" cy="5797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⑨방송 </a:t>
            </a:r>
            <a:r>
              <a:rPr lang="en-US" altLang="ko-KR" sz="3600" b="1" dirty="0">
                <a:latin typeface="+mj-ea"/>
                <a:ea typeface="+mj-ea"/>
              </a:rPr>
              <a:t>&amp; </a:t>
            </a:r>
            <a:r>
              <a:rPr lang="ko-KR" altLang="en-US" sz="3600" b="1" dirty="0">
                <a:latin typeface="+mj-ea"/>
                <a:ea typeface="+mj-ea"/>
              </a:rPr>
              <a:t>교육시설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FBA3E6-2BDF-4B13-A7D3-E14667B8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E00AFC-7CE9-44EE-B2F5-1316AEEC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57FC7-60D2-4E3B-9783-0B1ED0CA90C7}"/>
              </a:ext>
            </a:extLst>
          </p:cNvPr>
          <p:cNvSpPr txBox="1"/>
          <p:nvPr/>
        </p:nvSpPr>
        <p:spPr>
          <a:xfrm>
            <a:off x="1642369" y="1372870"/>
            <a:ext cx="9081856" cy="3477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37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연면적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42976㎡, 13000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B1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10F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도서관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행정실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세미나실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강의실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교수실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동아리실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블록체인 연구실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뉴스방송실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음악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DJ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유튜브 스튜디오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전세계 실버타운과 유튜브 방송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아나운서실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기자실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PD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프로그램 기획실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레스토랑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재즈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&amp;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칵텍일바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구내식당</a:t>
            </a:r>
          </a:p>
        </p:txBody>
      </p:sp>
    </p:spTree>
    <p:extLst>
      <p:ext uri="{BB962C8B-B14F-4D97-AF65-F5344CB8AC3E}">
        <p14:creationId xmlns:p14="http://schemas.microsoft.com/office/powerpoint/2010/main" val="4105241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2E67BB09-6D8F-4A65-92F4-F474D36F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2435"/>
            <a:ext cx="10914380" cy="543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⑩아트센터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D4B0393-0DAC-4D24-BFC8-BB5DA791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E1A132-11BB-4C34-B706-89D5406E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4F3AA-9482-4D05-A38F-AAA6195D783C}"/>
              </a:ext>
            </a:extLst>
          </p:cNvPr>
          <p:cNvSpPr txBox="1"/>
          <p:nvPr/>
        </p:nvSpPr>
        <p:spPr>
          <a:xfrm>
            <a:off x="1358265" y="1544320"/>
            <a:ext cx="9657080" cy="47089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38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연면적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72066㎡,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21800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B1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3F, 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돔식건축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콘서트 홀 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10400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오페라하우스 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5200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앙상블시어터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5200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평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매일 뮤지컬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연극 등 공연을 감상할 수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매주 금요일부터 일요일까지 유명 가수 초빙 야외공연을 볼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17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F9AB4FB9-3D80-429D-A566-C5AAF7C4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8820"/>
            <a:ext cx="10914380" cy="5407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⑪놀이공원 </a:t>
            </a:r>
            <a:r>
              <a:rPr lang="en-US" altLang="ko-KR" sz="3600" b="1" dirty="0">
                <a:latin typeface="+mj-ea"/>
                <a:ea typeface="+mj-ea"/>
              </a:rPr>
              <a:t>&amp; ⑫</a:t>
            </a:r>
            <a:r>
              <a:rPr lang="ko-KR" altLang="en-US" sz="3600" b="1" dirty="0">
                <a:latin typeface="+mj-ea"/>
                <a:ea typeface="+mj-ea"/>
              </a:rPr>
              <a:t>종교시설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B5AEC8-A48B-41B9-89D4-23A48FF4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528F28-6E89-4806-86B4-EED57664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D173-D5CB-4166-B6E4-B5A98283F126}"/>
              </a:ext>
            </a:extLst>
          </p:cNvPr>
          <p:cNvSpPr txBox="1"/>
          <p:nvPr/>
        </p:nvSpPr>
        <p:spPr>
          <a:xfrm>
            <a:off x="958850" y="1861185"/>
            <a:ext cx="10774045" cy="346011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39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키즈카페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뽀로로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롤러코서터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청룡열차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분수조명쇼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기타 놀이시설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손자녀와 함께 추억을 만들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성당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B1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2F,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교회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B1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2F,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B1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부터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2F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종교단체에 위탁하여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영성적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생활을 할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문화ㆍ예술ㆍ종교시설로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사회적 역할을 확대하고 문화 향유 기회를 가질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5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" y="99695"/>
            <a:ext cx="100330" cy="100330"/>
          </a:xfrm>
          <a:prstGeom prst="rect">
            <a:avLst/>
          </a:prstGeom>
          <a:noFill/>
        </p:spPr>
      </p:pic>
      <p:sp>
        <p:nvSpPr>
          <p:cNvPr id="8" name="바닥글 개체 틀 7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9" name="슬라이드 번호 개체 틀 8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4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0" name="텍스트 상자 8"/>
          <p:cNvSpPr txBox="1">
            <a:spLocks/>
          </p:cNvSpPr>
          <p:nvPr/>
        </p:nvSpPr>
        <p:spPr>
          <a:xfrm>
            <a:off x="479394" y="1344295"/>
            <a:ext cx="1094105" cy="4001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20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Slide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4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11" name="텍스트 상자 9"/>
          <p:cNvSpPr txBox="1">
            <a:spLocks/>
          </p:cNvSpPr>
          <p:nvPr/>
        </p:nvSpPr>
        <p:spPr>
          <a:xfrm>
            <a:off x="763270" y="200025"/>
            <a:ext cx="8345805" cy="81624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+mj-ea"/>
                <a:ea typeface="+mj-ea"/>
              </a:rPr>
              <a:t>사업의 비전 </a:t>
            </a:r>
            <a:r>
              <a:rPr lang="en-US" altLang="ko-KR" sz="3600" b="1" dirty="0">
                <a:solidFill>
                  <a:schemeClr val="tx1"/>
                </a:solidFill>
                <a:latin typeface="+mj-ea"/>
                <a:ea typeface="+mj-ea"/>
              </a:rPr>
              <a:t>&amp; </a:t>
            </a:r>
            <a:r>
              <a:rPr lang="ko-KR" altLang="en-US" sz="3600" b="1" dirty="0">
                <a:solidFill>
                  <a:schemeClr val="tx1"/>
                </a:solidFill>
                <a:latin typeface="+mj-ea"/>
                <a:ea typeface="+mj-ea"/>
              </a:rPr>
              <a:t>슬로건</a:t>
            </a:r>
            <a:r>
              <a:rPr lang="en-US" altLang="ko-KR" sz="3600" b="1" i="0" strike="noStrike" cap="none" dirty="0">
                <a:solidFill>
                  <a:schemeClr val="tx1"/>
                </a:solidFill>
                <a:latin typeface="+mj-ea"/>
                <a:ea typeface="+mj-ea"/>
                <a:cs typeface="Times New Roman" charset="0"/>
              </a:rPr>
              <a:t> </a:t>
            </a:r>
            <a:endParaRPr lang="ko-KR" altLang="en-US" sz="3600" b="1" i="0" strike="noStrike" cap="none" dirty="0">
              <a:solidFill>
                <a:schemeClr val="tx1"/>
              </a:solidFill>
              <a:latin typeface="+mj-ea"/>
              <a:ea typeface="+mj-ea"/>
              <a:cs typeface="Times New Roman" charset="0"/>
            </a:endParaRPr>
          </a:p>
        </p:txBody>
      </p:sp>
      <p:sp>
        <p:nvSpPr>
          <p:cNvPr id="12" name="텍스트 상자 10"/>
          <p:cNvSpPr txBox="1">
            <a:spLocks/>
          </p:cNvSpPr>
          <p:nvPr/>
        </p:nvSpPr>
        <p:spPr>
          <a:xfrm>
            <a:off x="479394" y="2101256"/>
            <a:ext cx="11549849" cy="3231654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• 우리의 비전은 은퇴 이후에도 품격 있는 삶을 누리며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, 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•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손자녀와 함께  글로벌 허브를 만드는 것입니다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.    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•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슬로건은  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퍼레니얼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 세대 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(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세대를 아우르는 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‘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멀티 제너레이션 세대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’)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와 은퇴 이후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, 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•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가장 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‘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품격 있는 삶의 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터전’입니다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algn="l" hangingPunct="1">
              <a:buFontTx/>
              <a:buNone/>
            </a:pPr>
            <a:endParaRPr lang="ko-KR" altLang="en-US" sz="1800" dirty="0">
              <a:solidFill>
                <a:schemeClr val="tx1"/>
              </a:solidFill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469AEC5C-0DDE-4710-8788-B410F51FB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09930"/>
            <a:ext cx="10914380" cy="5415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o-KR" altLang="en-US" sz="3600" b="1" dirty="0">
                <a:latin typeface="+mj-ea"/>
                <a:ea typeface="+mj-ea"/>
              </a:rPr>
              <a:t>⑬골프장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079EF6-A35A-4F9A-BA54-7C3E6D40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E718D7-F7B6-459F-9FF6-ACCAD6FB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A9EB9C-10C4-464C-BD04-C1DBB80A587D}"/>
              </a:ext>
            </a:extLst>
          </p:cNvPr>
          <p:cNvSpPr txBox="1"/>
          <p:nvPr/>
        </p:nvSpPr>
        <p:spPr>
          <a:xfrm>
            <a:off x="2139315" y="1914525"/>
            <a:ext cx="7911465" cy="346011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40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퍼블릭 골프장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홀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클럽하우스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파크 골프장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골프 연습장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사전예약제로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실비로 골프를 즐길 수 있을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42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 txBox="1">
            <a:spLocks noGrp="1"/>
          </p:cNvSpPr>
          <p:nvPr>
            <p:ph idx="1"/>
          </p:nvPr>
        </p:nvSpPr>
        <p:spPr>
          <a:xfrm>
            <a:off x="457200" y="242570"/>
            <a:ext cx="10915015" cy="530987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 algn="ctr">
              <a:buFontTx/>
              <a:buNone/>
            </a:pPr>
            <a:r>
              <a:rPr lang="ko-KR" altLang="en-US" sz="3600" b="1" dirty="0">
                <a:latin typeface="+mj-ea"/>
                <a:ea typeface="+mj-ea"/>
              </a:rPr>
              <a:t>⑭주변시설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75A28F3-E8CB-4FC6-B0DB-E249DED0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9AD73B-C07B-4521-ACA4-89B5AB2A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0" y="996315"/>
            <a:ext cx="12188825" cy="480336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4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1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스마트시티 인프라구축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6G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시스템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초고속 통신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태양광                                                                                              • 지열을 활용한 친환경 재생에너지                                                                                                                                      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스마트팜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하우스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스마트 장어 양식장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납골당ㆍ추묘공원조성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                                                                                  • 숲 속의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피톤치드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가득한 상쾌한 공기와 함께 질 좋은 황토가 깔린 폭신폭신한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황토길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산책로 공원조성            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전기ㆍ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수소 충전소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헬기장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동호회 장비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요트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제트스키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수상스키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승마장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MTB,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축구장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등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운동장               • 온천수개발 탱크시설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상하ㆍ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오폐수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종말처리장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지역난방시설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자율주행차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5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천대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이상 소형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중형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스포츠카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셔틀버스를 구비하여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24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시간 영업                                                     • 차량 무소유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무주차장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카셰어링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공유경제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가  이루어집니다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                                                                                                                  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   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 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 •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RTC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코인으로 결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제 할 수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37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4925" y="15240"/>
            <a:ext cx="8229600" cy="1143000"/>
          </a:xfrm>
        </p:spPr>
        <p:txBody>
          <a:bodyPr/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b="1" dirty="0" err="1">
                <a:latin typeface="+mj-ea"/>
              </a:rPr>
              <a:t>자금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조달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개요</a:t>
            </a:r>
            <a:endParaRPr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1EECC-18CF-41A4-BF96-99ED63712B10}"/>
              </a:ext>
            </a:extLst>
          </p:cNvPr>
          <p:cNvSpPr txBox="1"/>
          <p:nvPr/>
        </p:nvSpPr>
        <p:spPr>
          <a:xfrm>
            <a:off x="815975" y="1348105"/>
            <a:ext cx="11017743" cy="508549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42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프로젝트의 자금은 증권사 주관으로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STO,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즉 증권형 토큰 발행을 통해 조달됩니다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코인 구매자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혜택은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①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부동산 이용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종신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회원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권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NFT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지급 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 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②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NFT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는 글로벌 마켓 오픈 씨에서 거래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③리조트내 카지노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호텔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병원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부대시설에서 영업한 이익금을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RTC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코인 보유량에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비례하여 분기별 스마트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컨트랙트에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의한 배당금이 자동 지급됩니다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④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RTC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코인은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리조트내에서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현금으로 사용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RTC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코인은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STO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거래소에서 거래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25EF158A-B22C-4C4C-AE8A-63C7CC2C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22D2FD1C-6CD0-43AC-A2A5-84BEED8D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10557510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sz="3600" b="1" dirty="0">
                <a:latin typeface="+mj-ea"/>
              </a:rPr>
              <a:t>STO </a:t>
            </a:r>
            <a:r>
              <a:rPr sz="3600" b="1" dirty="0" err="1">
                <a:latin typeface="+mj-ea"/>
              </a:rPr>
              <a:t>개념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소개</a:t>
            </a:r>
            <a:endParaRPr lang="ko-KR" altLang="en-US" sz="3600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536C8-5E23-4175-9BEB-EDBFE923A030}"/>
              </a:ext>
            </a:extLst>
          </p:cNvPr>
          <p:cNvSpPr txBox="1"/>
          <p:nvPr/>
        </p:nvSpPr>
        <p:spPr>
          <a:xfrm>
            <a:off x="0" y="987425"/>
            <a:ext cx="12190095" cy="516243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43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ko-KR" altLang="en-US" sz="2000" b="0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•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STO, Security Token </a:t>
            </a:r>
            <a:r>
              <a:rPr lang="en-US" altLang="ko-KR" sz="2000" b="1" i="0" strike="noStrike" cap="none" dirty="0" err="1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Offerting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증권형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토큰이란 주식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채권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부동산 등 현실세계의 자산을 블록체인    기반의 암호화폐에 </a:t>
            </a:r>
            <a:r>
              <a:rPr lang="ko-KR" altLang="en-US" sz="2000" b="1" i="0" strike="noStrike" cap="none" dirty="0" err="1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페깅한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디지털 자산을 말하며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증권형 암호화폐 또는 </a:t>
            </a:r>
            <a:r>
              <a:rPr lang="ko-KR" altLang="en-US" sz="2000" b="1" i="0" strike="noStrike" cap="none" dirty="0" err="1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시큐리티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토큰이라고 합니다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• </a:t>
            </a:r>
            <a:r>
              <a:rPr lang="ko-KR" altLang="en-US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리조트내 부동산 기반으로 </a:t>
            </a:r>
            <a:r>
              <a:rPr lang="ko-KR" altLang="en-US" sz="2000" b="1" i="0" strike="noStrike" cap="none" dirty="0" err="1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페깅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한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증권형 토큰입니다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 </a:t>
            </a:r>
            <a:endParaRPr lang="ko-KR" altLang="en-US" sz="2000" b="1" i="0" strike="noStrike" cap="none" dirty="0">
              <a:ln w="9525" cap="flat" cmpd="sng">
                <a:noFill/>
                <a:prstDash/>
              </a:ln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ko-KR" altLang="ko-KR" sz="2000" b="1" i="0" strike="noStrike" cap="none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• </a:t>
            </a:r>
            <a:r>
              <a:rPr lang="ko-KR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투자자에게 안정성과 투명성을 제공합니다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sz="2000" b="1" i="0" strike="noStrike" cap="none" dirty="0">
              <a:ln w="9525" cap="flat" cmpd="sng">
                <a:noFill/>
                <a:prstDash/>
              </a:ln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•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블록체인이란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누구나 열람할 수 있는 장부에 거래 내역을 투명하고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블록에 데이터를 담아 체인 형태로 연결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수많은 컴퓨터에 동시에 이를 복제해 저장하는 분산형 데이터 저장 기술입니다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공공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거래장부라고도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부르며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중앙 집중형 서버에 거래 기록을 보관하지 않고 거래에 참여하는 모든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사용자에게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거래 내역을 보내 주며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거래 때마다 모든 거래 참여자들이 정보를 공유하고 이를 대조해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데이터 위조나 변조를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할 수 없도록 돼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85F95F40-427D-4150-AC37-98356A61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B235B7C-98F6-4752-913D-712963D4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38687" y="742315"/>
            <a:ext cx="9854213" cy="3491865"/>
          </a:xfrm>
          <a:prstGeom prst="rect">
            <a:avLst/>
          </a:prstGeo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623051"/>
              </p:ext>
            </p:extLst>
          </p:nvPr>
        </p:nvGraphicFramePr>
        <p:xfrm>
          <a:off x="1038688" y="4298140"/>
          <a:ext cx="9854213" cy="2058212"/>
        </p:xfrm>
        <a:graphic>
          <a:graphicData uri="http://schemas.openxmlformats.org/drawingml/2006/table">
            <a:tbl>
              <a:tblPr firstRow="1" bandRow="1"/>
              <a:tblGrid>
                <a:gridCol w="9854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58212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토큰 증권 발행 STO 허용은 새로운 그릇을 만들어, 음식 특성에 잘 맞는 그릇을 선택할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수 있도록 허용하는 것입니다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.</a:t>
                      </a:r>
                      <a:endParaRPr lang="ko-KR" altLang="en-US" sz="20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icrosoft GothicNeo" panose="020B0500000101010101" pitchFamily="50" charset="-127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※ 발행인의 선택에 따라 </a:t>
                      </a:r>
                      <a:r>
                        <a:rPr lang="ko-KR" altLang="en-US" sz="20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주식‧채권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등 정형적인 증권을 토큰 증권에 담거나 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, </a:t>
                      </a:r>
                      <a:r>
                        <a:rPr lang="ko-KR" altLang="en-US" sz="20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비금전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신탁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, </a:t>
                      </a:r>
                      <a:r>
                        <a:rPr lang="ko-KR" altLang="en-US" sz="20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수익증권‧투자계약증권을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기존 전자 증권 형태로 발행하는 것도 가능합니다</a:t>
                      </a: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.</a:t>
                      </a:r>
                      <a:endParaRPr lang="ko-KR" altLang="en-US" sz="20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icrosoft GothicNeo" panose="020B0500000101010101" pitchFamily="50" charset="-127"/>
                      </a:endParaRPr>
                    </a:p>
                  </a:txBody>
                  <a:tcPr marL="91416" marR="91416" marT="45708" marB="45708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905510" y="-65405"/>
            <a:ext cx="9722485" cy="7442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4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4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</a:t>
            </a:r>
            <a:r>
              <a:rPr lang="ko-KR" altLang="en-US" sz="3200" b="1" dirty="0">
                <a:solidFill>
                  <a:srgbClr val="FFFFFF"/>
                </a:solidFill>
                <a:latin typeface="Noto Sans KR Black" charset="0"/>
                <a:ea typeface="Noto Sans KR Black" charset="0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토큰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증권의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개념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3E715B7-55F0-42CC-B736-4F4B785E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44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6353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74165" y="816610"/>
            <a:ext cx="8540115" cy="355092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15745" y="-49530"/>
            <a:ext cx="8658225" cy="7442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4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5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</a:t>
            </a:r>
            <a:r>
              <a:rPr lang="ko-KR" altLang="en-US" sz="3200" dirty="0">
                <a:solidFill>
                  <a:srgbClr val="FFFFFF"/>
                </a:solidFill>
                <a:latin typeface="Noto Sans KR Black" charset="0"/>
                <a:ea typeface="Noto Sans KR Black" charset="0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토큰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증권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발행·유통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규율체계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49100"/>
              </p:ext>
            </p:extLst>
          </p:nvPr>
        </p:nvGraphicFramePr>
        <p:xfrm>
          <a:off x="1580225" y="4489793"/>
          <a:ext cx="8534264" cy="1859129"/>
        </p:xfrm>
        <a:graphic>
          <a:graphicData uri="http://schemas.openxmlformats.org/drawingml/2006/table">
            <a:tbl>
              <a:tblPr firstRow="1" bandRow="1"/>
              <a:tblGrid>
                <a:gridCol w="8534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33791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3가지 제도개선을 통해 토큰 증권의 발행과 유통을 허용합니다.</a:t>
                      </a:r>
                    </a:p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1,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 토큰 증권을 전자증권법 제도상 증권발행 형태로 수용</a:t>
                      </a:r>
                    </a:p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2,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직접 토큰 증권을 </a:t>
                      </a:r>
                      <a:r>
                        <a:rPr lang="ko-KR" altLang="en-US" sz="20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등록‧관리하는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발행인 계좌관리기관 신설</a:t>
                      </a:r>
                    </a:p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3,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</a:t>
                      </a:r>
                      <a:r>
                        <a:rPr lang="ko-KR" altLang="en-US" sz="20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투자계약증권‧수익증권에</a:t>
                      </a:r>
                      <a:r>
                        <a:rPr lang="ko-KR" altLang="en-US" sz="20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icrosoft GothicNeo" panose="020B0500000101010101" pitchFamily="50" charset="-127"/>
                        </a:rPr>
                        <a:t> 대한 장외거래중개업 신설</a:t>
                      </a:r>
                    </a:p>
                  </a:txBody>
                  <a:tcPr marL="91416" marR="91416" marT="45708" marB="45708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A5CB8EF-B46F-4AA3-A65A-0E6C292C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45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1528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상자 1"/>
          <p:cNvSpPr txBox="1">
            <a:spLocks/>
          </p:cNvSpPr>
          <p:nvPr/>
        </p:nvSpPr>
        <p:spPr>
          <a:xfrm>
            <a:off x="82296" y="57785"/>
            <a:ext cx="11498199" cy="6428105"/>
          </a:xfrm>
          <a:prstGeom prst="rect">
            <a:avLst/>
          </a:prstGeom>
          <a:noFill/>
          <a:ln w="12700" cap="flat" cmpd="sng">
            <a:gradFill rotWithShape="1">
              <a:gsLst>
                <a:gs pos="0">
                  <a:schemeClr val="accent1">
                    <a:lumMod val="67000"/>
                    <a:lumOff val="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/>
            </a:gradFill>
            <a:prstDash val="solid"/>
            <a:round/>
          </a:ln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1790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  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4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6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</a:t>
            </a:r>
            <a:r>
              <a:rPr lang="ko-KR" altLang="en-US" sz="3200" b="1" dirty="0">
                <a:latin typeface="Noto Sans KR Black" charset="0"/>
                <a:ea typeface="Noto Sans KR Black" charset="0"/>
              </a:rPr>
              <a:t> 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STO, </a:t>
            </a:r>
            <a:r>
              <a:rPr lang="ko-KR" altLang="en-US"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증권형토큰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가상통화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코스피처럼 거래됩니다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                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200" b="1" dirty="0">
              <a:solidFill>
                <a:srgbClr val="000000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5080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22D314-BE5B-6B15-3F46-3F151932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35" y="1236980"/>
            <a:ext cx="9667875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5692460-5D8A-43AF-8649-8C7C7037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0218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80715" y="-262890"/>
            <a:ext cx="5957570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>
                <a:latin typeface="+mj-ea"/>
              </a:rPr>
              <a:t>RTC </a:t>
            </a:r>
            <a:r>
              <a:rPr b="1" dirty="0" err="1">
                <a:latin typeface="+mj-ea"/>
              </a:rPr>
              <a:t>발행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개요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070AE-6651-4A1A-A9BD-789FA7D2FD9E}"/>
              </a:ext>
            </a:extLst>
          </p:cNvPr>
          <p:cNvSpPr txBox="1"/>
          <p:nvPr/>
        </p:nvSpPr>
        <p:spPr>
          <a:xfrm>
            <a:off x="1009014" y="678180"/>
            <a:ext cx="10283825" cy="557280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총발행코인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12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조 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코인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발행사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더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리버사이드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스마트시티 유한회사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코인명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en-US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ReTiree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Coin,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리타이얼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코인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은퇴자 코인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심볼, RTC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로고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단위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 1RTC,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10RTC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작은단위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 0.1RTC,  0.01RTC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최소단위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소수점 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열여덞번째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자리까지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보안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en-US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PoS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Proof of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Stake,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지분증명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토큰보유 지분에 의한 합의 알고리즘</a:t>
            </a:r>
          </a:p>
          <a:p>
            <a:pPr marL="0" indent="0" algn="l" defTabSz="5080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플랫폼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이더리움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솔라나를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브릿지로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멀티체인 네트워크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추후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메인넷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전환</a:t>
            </a: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생태계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 RTC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코인은 리조트내 모든 업장에서 현금으로 사용 가능하며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 latinLnBrk="1">
              <a:lnSpc>
                <a:spcPct val="150000"/>
              </a:lnSpc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향후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메인넷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개발로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POS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에 의한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스테이킹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디파이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등 글로벌 확장성을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갖출것입니다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75601E3F-C1FA-4ED7-A932-2C2508C2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B3901D39-FC41-4138-B1D1-49D3DBA0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ECFED-CD1F-41D1-AF68-1F7611822A22}"/>
              </a:ext>
            </a:extLst>
          </p:cNvPr>
          <p:cNvSpPr txBox="1"/>
          <p:nvPr/>
        </p:nvSpPr>
        <p:spPr>
          <a:xfrm>
            <a:off x="915670" y="133985"/>
            <a:ext cx="1351915" cy="45903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1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7</a:t>
            </a:r>
            <a:endParaRPr lang="ko-KR" altLang="en-US" sz="18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21A426-FA0C-4C82-B4CF-8D602F674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97" y="2473467"/>
            <a:ext cx="788176" cy="60701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53820" y="18415"/>
            <a:ext cx="8229600" cy="1143000"/>
          </a:xfrm>
          <a:solidFill>
            <a:schemeClr val="bg1"/>
          </a:solidFill>
        </p:spPr>
        <p:txBody>
          <a:bodyPr/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b="1" dirty="0" err="1">
                <a:latin typeface="+mj-ea"/>
              </a:rPr>
              <a:t>토큰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분배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구조</a:t>
            </a:r>
            <a:endParaRPr b="1" dirty="0">
              <a:latin typeface="+mj-ea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784421"/>
              </p:ext>
            </p:extLst>
          </p:nvPr>
        </p:nvGraphicFramePr>
        <p:xfrm>
          <a:off x="5336499" y="1019331"/>
          <a:ext cx="6205928" cy="523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94B058A-E966-4891-903C-97D61254DA21}"/>
              </a:ext>
            </a:extLst>
          </p:cNvPr>
          <p:cNvSpPr txBox="1"/>
          <p:nvPr/>
        </p:nvSpPr>
        <p:spPr>
          <a:xfrm>
            <a:off x="1033145" y="1423035"/>
            <a:ext cx="4990465" cy="454723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48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총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발행량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12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조 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수분양자에게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85.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98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%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가 배정됩니다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생태계 활성화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에어드랍은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1.6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9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%,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재단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운영비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4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.00%,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개발팀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창립자는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8.33%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개발팀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창립자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물량은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4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년에 걸쳐 매년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 25%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씩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언락됩니다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11" name="바닥글 개체 틀 10">
            <a:extLst>
              <a:ext uri="{FF2B5EF4-FFF2-40B4-BE49-F238E27FC236}">
                <a16:creationId xmlns:a16="http://schemas.microsoft.com/office/drawing/2014/main" id="{C00A72E4-A2A8-439E-B643-E1F5E231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6E210BD0-16BD-4E4D-A442-5A433D2B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7465" y="13398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lang="ko-KR" altLang="en-US" sz="3600" b="1" dirty="0">
                <a:latin typeface="+mj-ea"/>
              </a:rPr>
              <a:t>수분양자 코인 지급</a:t>
            </a:r>
            <a:endParaRPr sz="3600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B454E-DC32-4833-A333-B359DEAD1EB6}"/>
              </a:ext>
            </a:extLst>
          </p:cNvPr>
          <p:cNvSpPr txBox="1"/>
          <p:nvPr/>
        </p:nvSpPr>
        <p:spPr>
          <a:xfrm>
            <a:off x="1307465" y="1297305"/>
            <a:ext cx="9707880" cy="454723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49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수분양자에게는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크게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두 가지 주요 혜택이 제공됩니다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첫째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종신이용권 보증금을 납부하면 그에 상응하는 은퇴자 코인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즉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RTC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를 지급받게 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이 코인은 리조트 내에서 현금처럼 사용이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둘째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리조트에서 발생하는 영업 수익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예를 들어 카지노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병원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호텔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부대시설에서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영업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수익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을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RTC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보유량에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비례해 분기별 배당금으로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자동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지급됩니다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FFE133B4-2753-4458-BB6D-45F021A5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EA41C1C0-FBAE-4EEB-97CE-6535024B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" y="99695"/>
            <a:ext cx="100330" cy="100330"/>
          </a:xfrm>
          <a:prstGeom prst="rect">
            <a:avLst/>
          </a:prstGeom>
          <a:noFill/>
        </p:spPr>
      </p:pic>
      <p:sp>
        <p:nvSpPr>
          <p:cNvPr id="8" name="바닥글 개체 틀 7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475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9" name="슬라이드 번호 개체 틀 8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1870" cy="36576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5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0" name="Rect 0"/>
          <p:cNvSpPr txBox="1">
            <a:spLocks/>
          </p:cNvSpPr>
          <p:nvPr/>
        </p:nvSpPr>
        <p:spPr>
          <a:xfrm>
            <a:off x="1216660" y="1373505"/>
            <a:ext cx="1094105" cy="36957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1800" b="1" i="0" strike="noStrike" cap="none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sz="1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5</a:t>
            </a:r>
            <a:endParaRPr lang="ko-KR" altLang="en-US" sz="18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sp>
        <p:nvSpPr>
          <p:cNvPr id="11" name="Rect 0"/>
          <p:cNvSpPr txBox="1">
            <a:spLocks/>
          </p:cNvSpPr>
          <p:nvPr/>
        </p:nvSpPr>
        <p:spPr>
          <a:xfrm>
            <a:off x="1346200" y="200025"/>
            <a:ext cx="8014970" cy="81624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+mj-ea"/>
                <a:ea typeface="+mj-ea"/>
              </a:rPr>
              <a:t>사업의 테마</a:t>
            </a:r>
          </a:p>
        </p:txBody>
      </p:sp>
      <p:sp>
        <p:nvSpPr>
          <p:cNvPr id="12" name="Rect 0"/>
          <p:cNvSpPr txBox="1">
            <a:spLocks/>
          </p:cNvSpPr>
          <p:nvPr/>
        </p:nvSpPr>
        <p:spPr>
          <a:xfrm>
            <a:off x="1346200" y="1558290"/>
            <a:ext cx="10248265" cy="34467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endParaRPr lang="ko-KR" altLang="en-US" sz="20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000" b="1" dirty="0">
                <a:solidFill>
                  <a:schemeClr val="tx2"/>
                </a:solidFill>
                <a:latin typeface="+mn-ea"/>
              </a:rPr>
              <a:t>•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주거</a:t>
            </a:r>
            <a:r>
              <a:rPr lang="ko-KR" altLang="ko-KR" sz="2400" b="1" dirty="0" err="1">
                <a:solidFill>
                  <a:schemeClr val="tx2"/>
                </a:solidFill>
                <a:latin typeface="+mn-ea"/>
              </a:rPr>
              <a:t>·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건강</a:t>
            </a:r>
            <a:r>
              <a:rPr lang="ko-KR" altLang="ko-KR" sz="2400" b="1" dirty="0" err="1">
                <a:solidFill>
                  <a:schemeClr val="tx2"/>
                </a:solidFill>
                <a:latin typeface="+mn-ea"/>
              </a:rPr>
              <a:t>·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행복을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 주제로 산과 강으로 이어지는 다양한 변화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• 자연과 사람의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유동적 연계를 통한 신개념의 복합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리조트 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•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관광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  <a:sym typeface="Noto Sans KR Bold" charset="0"/>
              </a:rPr>
              <a:t>·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휴양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, 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은퇴자 커뮤니티입니다</a:t>
            </a:r>
            <a:r>
              <a:rPr lang="en-US" altLang="ko-KR" sz="2400" b="1" dirty="0">
                <a:solidFill>
                  <a:schemeClr val="tx2"/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endParaRPr lang="ko-KR" altLang="en-US" sz="2000" b="1" dirty="0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ED2B726F-6628-4DE4-A9C5-F9C08C13BD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2735" y="14478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600" b="1" dirty="0">
                <a:latin typeface="+mj-ea"/>
              </a:rPr>
              <a:t>NFT </a:t>
            </a:r>
            <a:r>
              <a:rPr lang="ko-KR" altLang="en-US" sz="3600" b="1" dirty="0">
                <a:latin typeface="+mj-ea"/>
              </a:rPr>
              <a:t>종신 이용권</a:t>
            </a:r>
            <a:endParaRPr lang="ko-KR" altLang="en-US" sz="3600" dirty="0">
              <a:latin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85421-B61E-4C3B-BFB5-0DD5809EAFBC}"/>
              </a:ext>
            </a:extLst>
          </p:cNvPr>
          <p:cNvSpPr txBox="1"/>
          <p:nvPr/>
        </p:nvSpPr>
        <p:spPr>
          <a:xfrm>
            <a:off x="1975485" y="1671955"/>
            <a:ext cx="9130480" cy="486639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50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종신 이용권은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NFT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로 발행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오픈씨에서 자유롭게 거래할 수 있습니다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글로벌 은퇴자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및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퍼레니얼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세대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대상의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2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차 시장이 형성될 것입니다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세계 어디에서나 납부금은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스테이블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코인으로 납부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글로벌 은퇴자 및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퍼레니얼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세대 쉽게 구매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및 이용 가능합니다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endParaRPr lang="ko-KR" altLang="en-US" sz="2000" b="1" dirty="0">
              <a:latin typeface="+mn-ea"/>
              <a:cs typeface="Times New Roman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endParaRPr lang="ko-KR" altLang="en-US" sz="2000" dirty="0"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sp>
        <p:nvSpPr>
          <p:cNvPr id="7" name="바닥글 개체 틀 6">
            <a:extLst>
              <a:ext uri="{FF2B5EF4-FFF2-40B4-BE49-F238E27FC236}">
                <a16:creationId xmlns:a16="http://schemas.microsoft.com/office/drawing/2014/main" id="{C6618F71-D530-4028-BA0B-863A6533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AE86408-52CE-44E0-AD4F-D58773BA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82F5433-EFE0-4C9D-88B1-EC1831CDF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55897"/>
            <a:ext cx="10151745" cy="7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Noto Sans KR Bold" panose="020B0200000000000000" pitchFamily="50" charset="-127"/>
                <a:ea typeface="Noto Sans KR Bold" panose="020B0200000000000000" pitchFamily="50" charset="-127"/>
                <a:cs typeface="Times New Roman" panose="02020603050405020304" pitchFamily="18" charset="0"/>
              </a:rPr>
              <a:t>Slide 51     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재무 요약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,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투자 규모, 수지분석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핵심치</a:t>
            </a:r>
            <a:r>
              <a:rPr lang="ko-KR" altLang="en-US" sz="3200" b="1" dirty="0" err="1">
                <a:latin typeface="+mj-ea"/>
              </a:rPr>
              <a:t>입니다</a:t>
            </a:r>
            <a:r>
              <a:rPr lang="en-US" altLang="ko-KR" sz="3200" b="1" dirty="0">
                <a:latin typeface="+mj-ea"/>
              </a:rPr>
              <a:t>.</a:t>
            </a:r>
            <a:endParaRPr kumimoji="0" lang="ko-KR" altLang="ko-K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ea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DB2A41FE-CC03-4CE3-B7A0-A30226F2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 dirty="0"/>
              <a:t>             </a:t>
            </a:r>
            <a:r>
              <a:rPr lang="ko-KR" altLang="en-US" b="1" dirty="0"/>
              <a:t>더 </a:t>
            </a:r>
            <a:r>
              <a:rPr lang="ko-KR" altLang="en-US" b="1" dirty="0" err="1"/>
              <a:t>리버사이드</a:t>
            </a:r>
            <a:r>
              <a:rPr lang="ko-KR" altLang="en-US" b="1" dirty="0"/>
              <a:t>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9FBE277-84F4-4B93-B3CB-42DC53A9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1" name="텍스트 상자 10"/>
          <p:cNvSpPr txBox="1">
            <a:spLocks/>
          </p:cNvSpPr>
          <p:nvPr/>
        </p:nvSpPr>
        <p:spPr>
          <a:xfrm>
            <a:off x="1512886" y="1160061"/>
            <a:ext cx="8725395" cy="4806700"/>
          </a:xfrm>
          <a:prstGeom prst="rect">
            <a:avLst/>
          </a:prstGeom>
          <a:noFill/>
          <a:ln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hangingPunct="1">
              <a:lnSpc>
                <a:spcPct val="150000"/>
              </a:lnSpc>
              <a:buFontTx/>
              <a:buNone/>
            </a:pP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토지면적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1710000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건축면적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50079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</a:p>
          <a:p>
            <a:pPr marL="0" indent="0" algn="l" hangingPunct="1">
              <a:lnSpc>
                <a:spcPct val="150000"/>
              </a:lnSpc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전용면적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563658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지하면적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73360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</a:p>
          <a:p>
            <a:pPr marL="0" indent="0" algn="l" hangingPunct="1">
              <a:lnSpc>
                <a:spcPct val="150000"/>
              </a:lnSpc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연면적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900,165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골프장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310000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퍼블릭 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18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홀</a:t>
            </a:r>
            <a:endParaRPr lang="en-US" altLang="ko-KR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전체공급호수, 31360호,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노인복지주택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20830호, </a:t>
            </a:r>
            <a:r>
              <a:rPr lang="ko-KR" altLang="ko-KR" sz="20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레지던스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10530호</a:t>
            </a:r>
            <a:endParaRPr lang="en-US" altLang="ko-KR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건축규모 B1부터 30F, 지구단위계획수립</a:t>
            </a:r>
            <a:endParaRPr lang="ko-KR" altLang="en-US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건폐율 15.96%, 용적률 187.30%</a:t>
            </a:r>
            <a:endParaRPr lang="ko-KR" altLang="en-US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 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토지매입금액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 48,019,003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천원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20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매입평단가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27</a:t>
            </a:r>
            <a:r>
              <a:rPr lang="ko-KR" altLang="en-US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천원</a:t>
            </a:r>
          </a:p>
          <a:p>
            <a:pPr marL="0" indent="0" algn="l" hangingPunct="1">
              <a:lnSpc>
                <a:spcPct val="150000"/>
              </a:lnSpc>
              <a:buFontTx/>
              <a:buNone/>
            </a:pP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전체사업비, 9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28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6,400,854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천원, 공사비평단가, 7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7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67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천원</a:t>
            </a:r>
            <a:endParaRPr lang="ko-KR" altLang="en-US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l" hangingPunct="1">
              <a:lnSpc>
                <a:spcPct val="150000"/>
              </a:lnSpc>
              <a:buFontTx/>
              <a:buNone/>
            </a:pP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전체공급수입, 10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317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699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400천원, </a:t>
            </a:r>
            <a:r>
              <a:rPr lang="ko-KR" sz="20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평당공급가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15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777천원</a:t>
            </a:r>
            <a:endParaRPr lang="ko-KR" altLang="en-US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ko-KR" altLang="ko-KR" sz="20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세전수익금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1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03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1,298,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</a:t>
            </a:r>
            <a:r>
              <a:rPr lang="en-US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4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5천원,  </a:t>
            </a:r>
            <a:r>
              <a:rPr lang="ko-KR" altLang="ko-KR" sz="20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수익율</a:t>
            </a:r>
            <a:r>
              <a:rPr lang="ko-KR" altLang="ko-KR" sz="20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10.00%</a:t>
            </a:r>
            <a:endParaRPr lang="ko-KR" altLang="en-US" sz="20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1687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3305" y="122555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>
                <a:latin typeface="+mj-ea"/>
              </a:rPr>
              <a:t>DAO </a:t>
            </a:r>
            <a:r>
              <a:rPr b="1" dirty="0" err="1">
                <a:latin typeface="+mj-ea"/>
              </a:rPr>
              <a:t>운영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구조</a:t>
            </a:r>
            <a:endParaRPr lang="ko-KR" altLang="en-US" b="1" dirty="0">
              <a:latin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73357-BC4F-4AB6-B19E-DEFFC0C842B9}"/>
              </a:ext>
            </a:extLst>
          </p:cNvPr>
          <p:cNvSpPr txBox="1"/>
          <p:nvPr/>
        </p:nvSpPr>
        <p:spPr>
          <a:xfrm>
            <a:off x="923290" y="1265555"/>
            <a:ext cx="9899015" cy="4733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400" b="1" dirty="0">
                <a:solidFill>
                  <a:srgbClr val="365F9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52</a:t>
            </a:r>
            <a:endParaRPr lang="ko-KR" altLang="en-US" sz="2400" b="1" dirty="0">
              <a:solidFill>
                <a:srgbClr val="365F9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DAO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란 중앙 관리자 없이 커뮤니티 구성원들이 블록체인 기술과 스마트계약을 통해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투표로 의사결정을 내리고 운영하는 조직 형태입니다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특징 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①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투명성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모든 의사결정 및 자금 관리가 블록체인 위에서 투명하게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이루어집니다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②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탈중앙성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특정 중앙 주체의 개입 없이 운영되어 권한과 책임이 분산됩니다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ko-KR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③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개방성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거버넌스 토큰 등을 보유하면 누구나 참여할 수 있는 열린 조직입니다</a:t>
            </a:r>
            <a:r>
              <a:rPr lang="en-US" altLang="ko-KR" sz="2000" b="1" dirty="0">
                <a:solidFill>
                  <a:srgbClr val="365F91"/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rgbClr val="365F91"/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endParaRPr lang="ko-KR" altLang="en-US" sz="1800" dirty="0">
              <a:latin typeface="Cambria" charset="0"/>
              <a:ea typeface="MS Mincho" charset="0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4FD45D83-455E-4155-AA81-A6FF6766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D178A164-FFEC-4651-98FA-A51F4700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11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21155" y="90487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sz="3600" b="1" dirty="0" err="1">
                <a:latin typeface="+mj-ea"/>
              </a:rPr>
              <a:t>고령화</a:t>
            </a:r>
            <a:r>
              <a:rPr sz="3600" b="1" dirty="0">
                <a:latin typeface="+mj-ea"/>
              </a:rPr>
              <a:t> 사</a:t>
            </a:r>
            <a:r>
              <a:rPr lang="ko-KR" altLang="en-US" sz="3600" b="1" dirty="0">
                <a:latin typeface="+mj-ea"/>
              </a:rPr>
              <a:t>회 및 </a:t>
            </a:r>
            <a:r>
              <a:rPr lang="ko-KR" altLang="en-US" sz="3600" b="1" dirty="0" err="1">
                <a:latin typeface="+mj-ea"/>
              </a:rPr>
              <a:t>퍼레니얼</a:t>
            </a:r>
            <a:r>
              <a:rPr lang="ko-KR" altLang="en-US" sz="3600" b="1" dirty="0">
                <a:latin typeface="+mj-ea"/>
              </a:rPr>
              <a:t> 세대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D8CF9-C71C-40CA-AF3E-BC6C2EA2494C}"/>
              </a:ext>
            </a:extLst>
          </p:cNvPr>
          <p:cNvSpPr txBox="1"/>
          <p:nvPr/>
        </p:nvSpPr>
        <p:spPr>
          <a:xfrm>
            <a:off x="426085" y="934720"/>
            <a:ext cx="11337290" cy="563519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53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2050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년이 되면 전 세계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65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세 이상 인구는 약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20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억 명에 이를 것으로 전망됩니다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고령화는 글로벌 </a:t>
            </a:r>
            <a:r>
              <a:rPr lang="ko-KR" altLang="ko-KR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메가트렌드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퍼레니얼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세대는 </a:t>
            </a:r>
            <a:r>
              <a:rPr lang="ko-KR" altLang="ko-KR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멀티제너레이션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,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대전환의 시작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입니다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고령화와 기술 변화 속에서 나이와 세대의 구분을 넘어 끊임없이 배우고 성장하며 다양한 삶을 살아가는 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사람들을 일컫는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개념입니다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①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탈세대적 특성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나이가 아닌 경험과 역량을 중시하며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새로운 기술 변화에 민감하게 반응합니다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②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지속적인 성장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끊임없는 자기 계발을 통해 사회와 개인의 성장을 추구합니다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③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다양한 삶의 추구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‘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놀이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-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공부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-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일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-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은퇴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’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같은 고정된 틀에서 벗어나 다양한 형태의 삶을 영위합니다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④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새로운 주체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나이와 세대를 초월하여 새로운 관계를 맺고 협업하며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사회와 경제의 중요한 주체로      부상하고 있습니다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21DD21A4-74A5-48E1-AA40-3A382F15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36E5070-262D-4C84-A98A-338F2D00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78280" y="-185420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글로벌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실버타운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비교</a:t>
            </a:r>
            <a:endParaRPr sz="3600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4B94B-89DD-42F0-A82D-E7D24A851F73}"/>
              </a:ext>
            </a:extLst>
          </p:cNvPr>
          <p:cNvSpPr txBox="1"/>
          <p:nvPr/>
        </p:nvSpPr>
        <p:spPr>
          <a:xfrm>
            <a:off x="931545" y="709930"/>
            <a:ext cx="10236835" cy="104965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Microsoft GothicNeo" charset="0"/>
              </a:rPr>
              <a:t>Slide 54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Microsoft GothicNeo" charset="0"/>
            </a:endParaRPr>
          </a:p>
          <a:p>
            <a:pPr marL="0" indent="0">
              <a:spcAft>
                <a:spcPts val="1000"/>
              </a:spcAft>
              <a:buFontTx/>
              <a:buNone/>
            </a:pPr>
            <a:r>
              <a:rPr lang="ko-KR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일본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미국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,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유럽 등 선진국에는 이미 다양한 실버타운 모델이 존재합니다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 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  <a:p>
            <a:pPr marL="0" indent="0">
              <a:spcAft>
                <a:spcPts val="1000"/>
              </a:spcAft>
              <a:buFontTx/>
              <a:buNone/>
            </a:pPr>
            <a:r>
              <a:rPr lang="ko-KR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  <a:sym typeface="Arial" charset="0"/>
              </a:rPr>
              <a:t>•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더 </a:t>
            </a:r>
            <a:r>
              <a:rPr lang="ko-KR" altLang="ko-KR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리버사이드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복합리조트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스마트시티는 한국형 글로벌 모델을 창출합니다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Microsoft GothicNeo" charset="0"/>
              </a:rPr>
              <a:t>.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+mn-ea"/>
              <a:cs typeface="Microsoft GothicNeo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4DE93F40-CFED-4374-86D5-8FBB34EE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AC1C49A-8E07-4B9D-A5DD-4429FC4B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323A7DE4-C75A-4D6B-80B0-F0CE63B3F8D4}"/>
              </a:ext>
            </a:extLst>
          </p:cNvPr>
          <p:cNvSpPr>
            <a:spLocks noChangeArrowheads="1"/>
          </p:cNvSpPr>
          <p:nvPr/>
        </p:nvSpPr>
        <p:spPr>
          <a:xfrm>
            <a:off x="4475480" y="3331845"/>
            <a:ext cx="3048000" cy="538819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eaVert" wrap="none" anchor="ctr"/>
          <a:lstStyle/>
          <a:p>
            <a:pPr lvl="0" eaLnBrk="0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600">
              <a:solidFill>
                <a:prstClr val="white"/>
              </a:solidFill>
              <a:latin typeface="가는각진제목체"/>
              <a:ea typeface="가는각진제목체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976630" y="1875155"/>
          <a:ext cx="10235565" cy="147447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3411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1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235"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한국총인구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5200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만명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사업지 주변인구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(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서울</a:t>
                      </a: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,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경기 </a:t>
                      </a: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2600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만명</a:t>
                      </a: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)</a:t>
                      </a: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60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세이상 인구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1500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만명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미국실버타운수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2500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여개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일본실버타운수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570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여개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ctr">
                        <a:buFontTx/>
                        <a:buNone/>
                      </a:pPr>
                      <a:endParaRPr lang="ko-KR" altLang="en-US" sz="1400" b="1" i="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Noto Sans KR Bold" charset="0"/>
                        <a:ea typeface="Noto Sans KR Bold" charset="0"/>
                      </a:endParaRP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한국실버타운수</a:t>
                      </a:r>
                    </a:p>
                    <a:p>
                      <a:pPr marL="0" lvl="1" indent="0" algn="ctr">
                        <a:buFontTx/>
                        <a:buNone/>
                      </a:pPr>
                      <a:r>
                        <a:rPr lang="en-US" altLang="ko-KR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50</a:t>
                      </a:r>
                      <a:r>
                        <a:rPr lang="ko-KR" altLang="en-US" sz="1400" b="1" i="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Noto Sans KR Bold" charset="0"/>
                          <a:ea typeface="Noto Sans KR Bold" charset="0"/>
                        </a:rPr>
                        <a:t>여개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47710A90-B2D6-4D30-A6DD-D8B6D5BE2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58719"/>
              </p:ext>
            </p:extLst>
          </p:nvPr>
        </p:nvGraphicFramePr>
        <p:xfrm>
          <a:off x="998790" y="3842184"/>
          <a:ext cx="10182111" cy="2970340"/>
        </p:xfrm>
        <a:graphic>
          <a:graphicData uri="http://schemas.openxmlformats.org/drawingml/2006/table">
            <a:tbl>
              <a:tblPr firstRow="1" bandRow="1"/>
              <a:tblGrid>
                <a:gridCol w="1018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21440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고령화 추세에 맞추어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실버시장이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거대한 규모로 성장할 것으로 추정됨으로써 막대한 시장 기회를 가지는 사업으로 전망 되며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한국인들이 선호하는 실버타운은 성장기에 있는 일본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미국의 경우와는 달리 아직 태동기에 있다고 할 수 있습니다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lvl="0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현재 추진하고 있는 약 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170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만평 사업부지에 도시개발사업으로 쾌적한 자연환경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글로벌 은퇴자들이 쉽게 구입할 수 있는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스테이블코인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송금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종신이용권 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NFT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발행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RTC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코인으로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결제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OpenSea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마켓에서 글로벌 유통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퍼레니얼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세대 손자녀와 함께 어울리는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복합리조트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레지던스호텔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카지노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종합병원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골프장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콘서트홀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야외공연장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각종 운동시설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워터파크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자율주행 공유경제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카셰어링을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갖춘 한국형 글로벌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복합리조트에서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생활하면 </a:t>
                      </a:r>
                      <a:r>
                        <a:rPr lang="ko-KR" altLang="en-US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엑티브한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생활로 건강과 심리적 안정 및 행복감을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증진시킬 것입니다</a:t>
                      </a:r>
                      <a:r>
                        <a:rPr lang="en-US" altLang="ko-KR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046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CBA9B70-1FCA-4ED4-9F07-54EDB433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" y="958850"/>
            <a:ext cx="10343515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FC56F5-77BD-421C-9BAA-84851256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55</a:t>
            </a:fld>
            <a:endParaRPr lang="en-US" altLang="ko-K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7B7F4-B913-4FA5-8E9F-05C42515FD31}"/>
              </a:ext>
            </a:extLst>
          </p:cNvPr>
          <p:cNvSpPr txBox="1"/>
          <p:nvPr/>
        </p:nvSpPr>
        <p:spPr>
          <a:xfrm>
            <a:off x="842645" y="136525"/>
            <a:ext cx="10344150" cy="58124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55     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ko-KR" altLang="en-US" sz="2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미국 최초 은퇴자도시 애리조나 </a:t>
            </a:r>
            <a:r>
              <a:rPr lang="ko-KR" altLang="en-US" sz="2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선시티</a:t>
            </a:r>
            <a:r>
              <a:rPr lang="ko-KR" altLang="en-US" sz="2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전경입니다</a:t>
            </a:r>
            <a:r>
              <a:rPr lang="en-US" altLang="ko-KR" sz="2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2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892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638935" y="-107315"/>
            <a:ext cx="8230870" cy="109347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ctr" defTabSz="457200" rtl="0" eaLnBrk="1" latinLnBrk="0" hangingPunct="1">
              <a:spcBef>
                <a:spcPct val="0"/>
              </a:spcBef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lang="en-US" altLang="ko-KR" sz="3200" b="1" i="0" strike="noStrike" cap="none" dirty="0">
                <a:solidFill>
                  <a:schemeClr val="accent1">
                    <a:lumMod val="75000"/>
                    <a:lumOff val="0"/>
                  </a:schemeClr>
                </a:solidFill>
                <a:latin typeface="Noto Sans KR Black" charset="0"/>
                <a:ea typeface="Noto Sans KR Black" charset="0"/>
                <a:cs typeface="Times New Roman" charset="0"/>
              </a:rPr>
              <a:t> </a:t>
            </a:r>
            <a:r>
              <a:rPr lang="ko-KR" altLang="en-US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</a:rPr>
              <a:t>미국의 실버타운 ‘</a:t>
            </a:r>
            <a:r>
              <a:rPr lang="ko-KR" altLang="en-US" sz="32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</a:rPr>
              <a:t>선시티</a:t>
            </a:r>
            <a:r>
              <a:rPr lang="ko-KR" altLang="en-US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</a:rPr>
              <a:t>’</a:t>
            </a:r>
            <a:r>
              <a:rPr lang="en-US" altLang="ko-KR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</a:rPr>
              <a:t> </a:t>
            </a:r>
            <a:r>
              <a:rPr lang="ko-KR" altLang="en-US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</a:rPr>
              <a:t>이야기</a:t>
            </a:r>
          </a:p>
        </p:txBody>
      </p:sp>
      <p:sp>
        <p:nvSpPr>
          <p:cNvPr id="9" name="바닥글 개체 틀 8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538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10" name="슬라이드 번호 개체 틀 9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250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56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1" name="텍스트 상자 11"/>
          <p:cNvSpPr txBox="1">
            <a:spLocks/>
          </p:cNvSpPr>
          <p:nvPr/>
        </p:nvSpPr>
        <p:spPr>
          <a:xfrm>
            <a:off x="664210" y="1083310"/>
            <a:ext cx="11036300" cy="5442585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/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rgbClr val="FFFFFF"/>
                </a:solidFill>
                <a:latin typeface="+mn-ea"/>
              </a:rPr>
              <a:t>선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시티는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1950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년대 말 한 야심 찬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대 초반의 건축회사 사장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델버트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웨브가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활기차게 생활할 수 있는 ‘은퇴자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공동체’를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구상하고 애리조나주 피닉스시 인근 사막지대를 개발하면서 시작됐다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이후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1960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년에 처음 일반주택을 분양했고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채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년도 되지 않아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4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만명의 은퇴노인들이 거주하는 도시로 성장했다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현재 선시티의 상주인구는 약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3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만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6000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명이고 이 외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5000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명은 미국의 다른 곳에 살면서 주로 겨울철을</a:t>
            </a: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보내는 사람들이다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상주인구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3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만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6000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명 중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63%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는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65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세이상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노인이고 평균연령은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73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세다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이 도시 면적은 여의도의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11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배 정도 되는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1000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만여평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8900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에이커에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이른다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이 선시티는 미국은 물론 일본이나 중국 등 다른 나라의 실버타운 모델이 되고 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중국과 일본에도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선시티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이름을 딴 실버타운이 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선시티의 한겨울 온도는 섭씨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도에서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19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도인 반면 한여름 온도는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26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도에서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40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도에 이르지만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사막성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기후라 습기가</a:t>
            </a: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없고 노인들 대부분이 레크리에이션 센터에서 시간을 보내기 때문에 외부 온도가 높아도 별 문제는 없다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다른 지역의 겨울 동안 이곳은 봄에서 초여름 날씨이기 때문에 노인들에게 인기 있는 주거지역이 되고 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해가 따뜻하게 비추는 겨울의 도시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일년 중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300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일 이상 해가 비치는 도시를 상징하는 의미로 ‘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선시티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’</a:t>
            </a: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라는 도시 이름이 붙여진 것 같다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just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    선시티의 입주자격은 가족 중 적어도 한 사람이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55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세 이상이어야 합니다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algn="l" hangingPunct="1"/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  <p:sp>
        <p:nvSpPr>
          <p:cNvPr id="12" name="텍스트 상자 12"/>
          <p:cNvSpPr txBox="1">
            <a:spLocks/>
          </p:cNvSpPr>
          <p:nvPr/>
        </p:nvSpPr>
        <p:spPr>
          <a:xfrm>
            <a:off x="829310" y="393065"/>
            <a:ext cx="4572635" cy="692785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56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algn="l" hangingPunct="1"/>
            <a:endParaRPr lang="ko-KR" altLang="en-US" sz="1800" dirty="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/>
          <p:nvPr/>
        </p:nvSpPr>
        <p:spPr>
          <a:xfrm>
            <a:off x="718820" y="246634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" name="텍스트 상자 4"/>
          <p:cNvSpPr txBox="1"/>
          <p:nvPr/>
        </p:nvSpPr>
        <p:spPr>
          <a:xfrm>
            <a:off x="743585" y="2531110"/>
            <a:ext cx="51435" cy="3740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" name="텍스트 상자 5"/>
          <p:cNvSpPr txBox="1"/>
          <p:nvPr/>
        </p:nvSpPr>
        <p:spPr>
          <a:xfrm flipV="1">
            <a:off x="68580" y="2226310"/>
            <a:ext cx="457835" cy="87630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텍스트 상자 6"/>
          <p:cNvSpPr txBox="1"/>
          <p:nvPr/>
        </p:nvSpPr>
        <p:spPr>
          <a:xfrm>
            <a:off x="679450" y="233553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7" name="텍스트 상자 16"/>
          <p:cNvSpPr txBox="1"/>
          <p:nvPr/>
        </p:nvSpPr>
        <p:spPr>
          <a:xfrm>
            <a:off x="601345" y="470979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텍스트 상자 17"/>
          <p:cNvSpPr txBox="1"/>
          <p:nvPr/>
        </p:nvSpPr>
        <p:spPr>
          <a:xfrm>
            <a:off x="1291590" y="4709795"/>
            <a:ext cx="51435" cy="3740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9" name="텍스트 상자 18"/>
          <p:cNvSpPr txBox="1"/>
          <p:nvPr/>
        </p:nvSpPr>
        <p:spPr>
          <a:xfrm>
            <a:off x="577850" y="4683760"/>
            <a:ext cx="457835" cy="20002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0" name="텍스트 상자 19"/>
          <p:cNvSpPr txBox="1"/>
          <p:nvPr/>
        </p:nvSpPr>
        <p:spPr>
          <a:xfrm>
            <a:off x="713105" y="480123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2" name="텍스트 상자 21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" name="텍스트 상자 22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6" name="텍스트 상자 25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7" name="텍스트 상자 26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9" name="텍스트 상자 28"/>
          <p:cNvSpPr txBox="1"/>
          <p:nvPr/>
        </p:nvSpPr>
        <p:spPr>
          <a:xfrm>
            <a:off x="2988945" y="1113155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1" name="텍스트 상자 30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4" name="텍스트 상자 33"/>
          <p:cNvSpPr txBox="1"/>
          <p:nvPr/>
        </p:nvSpPr>
        <p:spPr>
          <a:xfrm>
            <a:off x="3808730" y="2286000"/>
            <a:ext cx="4573270" cy="2101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237579" name="그림 237578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11455" y="948055"/>
            <a:ext cx="11282045" cy="5895975"/>
          </a:xfrm>
          <a:prstGeom prst="rect">
            <a:avLst/>
          </a:prstGeom>
          <a:noFill/>
        </p:spPr>
      </p:pic>
      <p:pic>
        <p:nvPicPr>
          <p:cNvPr id="237582" name="그림 23758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0695" y="1188720"/>
            <a:ext cx="10363200" cy="5386705"/>
          </a:xfrm>
          <a:prstGeom prst="rect">
            <a:avLst/>
          </a:prstGeom>
          <a:noFill/>
        </p:spPr>
      </p:pic>
      <p:sp>
        <p:nvSpPr>
          <p:cNvPr id="237583" name="텍스트 상자 237582"/>
          <p:cNvSpPr txBox="1"/>
          <p:nvPr/>
        </p:nvSpPr>
        <p:spPr>
          <a:xfrm>
            <a:off x="297180" y="135255"/>
            <a:ext cx="11198225" cy="5549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57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</a:t>
            </a:r>
            <a:r>
              <a:rPr sz="3200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The </a:t>
            </a:r>
            <a:r>
              <a:rPr sz="3200" b="1" dirty="0" err="1">
                <a:solidFill>
                  <a:srgbClr val="FFFFFF"/>
                </a:solidFill>
                <a:latin typeface="맑은 고딕" charset="0"/>
                <a:ea typeface="맑은 고딕" charset="0"/>
              </a:rPr>
              <a:t>Villages는</a:t>
            </a:r>
            <a:r>
              <a:rPr sz="3200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charset="0"/>
                <a:ea typeface="맑은 고딕" charset="0"/>
              </a:rPr>
              <a:t>플로리다에</a:t>
            </a:r>
            <a:r>
              <a:rPr sz="3200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charset="0"/>
                <a:ea typeface="맑은 고딕" charset="0"/>
              </a:rPr>
              <a:t>위치</a:t>
            </a:r>
            <a:br>
              <a:rPr lang="ko-KR" altLang="en-US" sz="3200" dirty="0">
                <a:solidFill>
                  <a:srgbClr val="FFFFFF"/>
                </a:solidFill>
                <a:latin typeface="맑은 고딕" charset="0"/>
                <a:ea typeface="맑은 고딕" charset="0"/>
              </a:rPr>
            </a:br>
            <a:endParaRPr lang="ko-KR" altLang="en-US" sz="3200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5AB3EF4-D1F4-46E7-9753-3CDFD03DBBD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835" y="6356350"/>
            <a:ext cx="2486660" cy="365760"/>
          </a:xfrm>
        </p:spPr>
        <p:txBody>
          <a:bodyPr/>
          <a:lstStyle/>
          <a:p>
            <a:pPr>
              <a:defRPr/>
            </a:pPr>
            <a:r>
              <a:rPr lang="ko-KR" altLang="en-US"/>
              <a:t>             더 리버사이드 스마트시티</a:t>
            </a:r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A5A4580-7C06-4F9C-9F70-BF3BD267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0703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바닥글 개체 틀 8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538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10" name="슬라이드 번호 개체 틀 9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250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58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3" name="텍스트 상자 13"/>
          <p:cNvSpPr txBox="1">
            <a:spLocks/>
          </p:cNvSpPr>
          <p:nvPr/>
        </p:nvSpPr>
        <p:spPr>
          <a:xfrm>
            <a:off x="429296" y="125730"/>
            <a:ext cx="11330231" cy="632333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accent1">
                    <a:lumMod val="75000"/>
                    <a:lumOff val="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58                                   </a:t>
            </a:r>
            <a:r>
              <a:rPr lang="en-US" altLang="ko-KR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Noto Sans KR Black" charset="0"/>
                <a:ea typeface="Noto Sans KR Black" charset="0"/>
              </a:rPr>
              <a:t> </a:t>
            </a:r>
            <a:r>
              <a:rPr lang="en-US" altLang="ko-KR" sz="32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j-ea"/>
                <a:ea typeface="+mj-ea"/>
              </a:rPr>
              <a:t>The Villages </a:t>
            </a:r>
            <a:endParaRPr lang="ko-KR" altLang="en-US" sz="3200" b="1" dirty="0">
              <a:solidFill>
                <a:schemeClr val="accent1">
                  <a:lumMod val="75000"/>
                  <a:lumOff val="0"/>
                </a:schemeClr>
              </a:solidFill>
              <a:latin typeface="+mj-ea"/>
              <a:ea typeface="+mj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맨해튼보다 휠씬 크며 기세도 전혀 수그러들 기미가 보이지 않는다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골프장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36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개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630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홀에서 골프를 즐길 수 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55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세 이상 인구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2019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년 현재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124000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명이 살고 있으며 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4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년 연속 미국에서 가장 빠르게 확장한 대도시권이다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더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빌리지로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많이 모이는 데에는 주민이 행복하기 때문이다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나름대로 아름답고 점잖은 사람들이 모여 들었다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열심히 일한 대가로 더 빌리지가 제공하는 여유로운 삶을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여가 활동으로 가득 찬 생활을 누릴 자격이 있는 사람들이었다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다양한 활동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끝도 없이 쏟아지는 클럽 모임과 게임과 스포츠 행사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그리고 지역신문인 더 빌리지 선에 하루가 멀다 하고 올라오는 사건 사고가 말하여 준다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이곳은 마치 꿈속 같습니다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너무 맘에 들어 현실 같지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않아서죠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생활비가 너무 싸고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집값도 싸며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다양한 생활편의시설 골프부터 헬스클럽과 수영장 게다가 특별할인 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시간대에는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맥주값이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탄산음료보다 싸며 즐거운 시간을 보내며 사교 활동이 정말 풍성 하다는 사실을 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온몸으로 깨닫는다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이웃을 외롭게 혼자 내버려 두는 법이 없답니다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,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더 빌리지의 삶 속에서는 주민이 자주 언급하다시피 이웃과 어울리며 자신의 자리가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어디쯤인지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알게 된다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주어진 하루 </a:t>
            </a:r>
            <a:r>
              <a:rPr lang="ko-KR" altLang="en-US" sz="1600" b="1" dirty="0" err="1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하루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 무엇을 해야 할지도 알게 된다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논리 타당한 대답을 제시하며 은퇴 후 찾아오는 애매모호한 존재에 의미를 부여한다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더 빌리지는 천국으로 가기 전에 머무는 대기실 이상의 의미다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 </a:t>
            </a:r>
            <a:r>
              <a:rPr lang="ko-KR" altLang="en-US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바로 천국 그 자체입니다</a:t>
            </a:r>
            <a:r>
              <a:rPr lang="en-US" altLang="ko-KR" sz="1600" b="1" dirty="0">
                <a:solidFill>
                  <a:schemeClr val="accent1">
                    <a:lumMod val="75000"/>
                    <a:lumOff val="0"/>
                  </a:schemeClr>
                </a:solidFill>
                <a:latin typeface="+mn-ea"/>
              </a:rPr>
              <a:t>.</a:t>
            </a:r>
            <a:endParaRPr lang="ko-KR" altLang="en-US" sz="1600" b="1" dirty="0">
              <a:solidFill>
                <a:schemeClr val="accent1">
                  <a:lumMod val="75000"/>
                  <a:lumOff val="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/>
          <p:nvPr/>
        </p:nvSpPr>
        <p:spPr>
          <a:xfrm>
            <a:off x="718185" y="246634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" name="텍스트 상자 4"/>
          <p:cNvSpPr txBox="1"/>
          <p:nvPr/>
        </p:nvSpPr>
        <p:spPr>
          <a:xfrm>
            <a:off x="743585" y="2531110"/>
            <a:ext cx="50800" cy="3733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" name="텍스트 상자 5"/>
          <p:cNvSpPr txBox="1"/>
          <p:nvPr/>
        </p:nvSpPr>
        <p:spPr>
          <a:xfrm flipV="1">
            <a:off x="67945" y="2226310"/>
            <a:ext cx="457835" cy="8699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텍스트 상자 6"/>
          <p:cNvSpPr txBox="1"/>
          <p:nvPr/>
        </p:nvSpPr>
        <p:spPr>
          <a:xfrm>
            <a:off x="678815" y="233553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7" name="텍스트 상자 16"/>
          <p:cNvSpPr txBox="1"/>
          <p:nvPr/>
        </p:nvSpPr>
        <p:spPr>
          <a:xfrm>
            <a:off x="600710" y="470979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텍스트 상자 17"/>
          <p:cNvSpPr txBox="1"/>
          <p:nvPr/>
        </p:nvSpPr>
        <p:spPr>
          <a:xfrm>
            <a:off x="1291590" y="4709795"/>
            <a:ext cx="50800" cy="3733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9" name="텍스트 상자 18"/>
          <p:cNvSpPr txBox="1"/>
          <p:nvPr/>
        </p:nvSpPr>
        <p:spPr>
          <a:xfrm>
            <a:off x="577215" y="4683760"/>
            <a:ext cx="457835" cy="199390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0" name="텍스트 상자 19"/>
          <p:cNvSpPr txBox="1"/>
          <p:nvPr/>
        </p:nvSpPr>
        <p:spPr>
          <a:xfrm>
            <a:off x="712470" y="480123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2" name="텍스트 상자 21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" name="텍스트 상자 22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6" name="텍스트 상자 25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7" name="텍스트 상자 26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9" name="텍스트 상자 28"/>
          <p:cNvSpPr txBox="1"/>
          <p:nvPr/>
        </p:nvSpPr>
        <p:spPr>
          <a:xfrm>
            <a:off x="2988945" y="1113155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1" name="텍스트 상자 30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4" name="텍스트 상자 33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237579" name="그림 237578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6545" y="951865"/>
            <a:ext cx="11169015" cy="5612130"/>
          </a:xfrm>
          <a:prstGeom prst="rect">
            <a:avLst/>
          </a:prstGeom>
          <a:noFill/>
        </p:spPr>
      </p:pic>
      <p:pic>
        <p:nvPicPr>
          <p:cNvPr id="237580" name="그림 237579"/>
          <p:cNvPicPr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11150" y="990600"/>
            <a:ext cx="11125835" cy="5591175"/>
          </a:xfrm>
          <a:prstGeom prst="rect">
            <a:avLst/>
          </a:prstGeom>
          <a:noFill/>
        </p:spPr>
      </p:pic>
      <p:sp>
        <p:nvSpPr>
          <p:cNvPr id="237581" name="텍스트 상자 237580"/>
          <p:cNvSpPr txBox="1"/>
          <p:nvPr/>
        </p:nvSpPr>
        <p:spPr>
          <a:xfrm>
            <a:off x="401955" y="109855"/>
            <a:ext cx="11035665" cy="77089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sz="1995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59  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    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일본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노인복지시설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0D307AD-F849-4C17-B39C-F4B2820A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971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" descr="C:/Users/kor/AppData/Roaming/PolarisOffice/ETemp/9504_12167664/image7.p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" y="99695"/>
            <a:ext cx="100965" cy="100965"/>
          </a:xfrm>
          <a:prstGeom prst="rect">
            <a:avLst/>
          </a:prstGeom>
          <a:noFill/>
        </p:spPr>
      </p:pic>
      <p:sp>
        <p:nvSpPr>
          <p:cNvPr id="8" name="바닥글 개체 틀 7"/>
          <p:cNvSpPr txBox="1">
            <a:spLocks noGrp="1"/>
          </p:cNvSpPr>
          <p:nvPr>
            <p:ph type="ftr" idx="11"/>
          </p:nvPr>
        </p:nvSpPr>
        <p:spPr>
          <a:xfrm>
            <a:off x="8570595" y="6256655"/>
            <a:ext cx="244538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ko-KR" altLang="en-US" sz="1200">
                <a:latin typeface="Calibri" charset="0"/>
                <a:ea typeface="맑은 고딕" charset="0"/>
                <a:cs typeface="+mn-cs"/>
              </a:rPr>
              <a:t>             </a:t>
            </a:r>
            <a:r>
              <a:rPr lang="ko-KR" altLang="en-US" sz="1200" b="1">
                <a:latin typeface="Calibri" charset="0"/>
                <a:ea typeface="맑은 고딕" charset="0"/>
                <a:cs typeface="+mn-cs"/>
              </a:rPr>
              <a:t>더 리버사이드 스마트시티</a:t>
            </a:r>
          </a:p>
        </p:txBody>
      </p:sp>
      <p:sp>
        <p:nvSpPr>
          <p:cNvPr id="9" name="슬라이드 번호 개체 틀 8"/>
          <p:cNvSpPr txBox="1">
            <a:spLocks noGrp="1"/>
          </p:cNvSpPr>
          <p:nvPr>
            <p:ph type="sldNum" idx="12"/>
          </p:nvPr>
        </p:nvSpPr>
        <p:spPr>
          <a:xfrm>
            <a:off x="9110980" y="6256655"/>
            <a:ext cx="2262505" cy="36639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Autofit/>
          </a:bodyPr>
          <a:lstStyle/>
          <a:p>
            <a:pPr marL="0" indent="0">
              <a:buFontTx/>
              <a:buNone/>
            </a:pPr>
            <a:r>
              <a:rPr lang="en-US" sz="1200">
                <a:latin typeface="Calibri" charset="0"/>
                <a:ea typeface="Calibri" charset="0"/>
                <a:cs typeface="+mn-cs"/>
              </a:rPr>
              <a:t>  </a:t>
            </a:r>
            <a:fld id="{B9320F77-B9A0-41C5-862A-B4B631284C64}" type="slidenum">
              <a:rPr lang="en-US" sz="1200">
                <a:latin typeface="Calibri" charset="0"/>
                <a:ea typeface="Calibri" charset="0"/>
                <a:cs typeface="+mn-cs"/>
              </a:rPr>
              <a:t>6</a:t>
            </a:fld>
            <a:endParaRPr lang="ko-KR" altLang="en-US" sz="1200">
              <a:latin typeface="Calibri" charset="0"/>
              <a:ea typeface="Calibri" charset="0"/>
              <a:cs typeface="+mn-cs"/>
            </a:endParaRPr>
          </a:p>
        </p:txBody>
      </p:sp>
      <p:sp>
        <p:nvSpPr>
          <p:cNvPr id="10" name="Rect 0"/>
          <p:cNvSpPr txBox="1">
            <a:spLocks/>
          </p:cNvSpPr>
          <p:nvPr/>
        </p:nvSpPr>
        <p:spPr>
          <a:xfrm>
            <a:off x="401772" y="1243329"/>
            <a:ext cx="1094105" cy="36933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b="1" i="0" strike="noStrike" cap="none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ko-KR" altLang="ko-KR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6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  <p:sp>
        <p:nvSpPr>
          <p:cNvPr id="11" name="Rect 0"/>
          <p:cNvSpPr txBox="1">
            <a:spLocks/>
          </p:cNvSpPr>
          <p:nvPr/>
        </p:nvSpPr>
        <p:spPr>
          <a:xfrm>
            <a:off x="1346200" y="200025"/>
            <a:ext cx="8014970" cy="81624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+mj-ea"/>
                <a:ea typeface="+mj-ea"/>
              </a:rPr>
              <a:t>사업의 특징</a:t>
            </a:r>
          </a:p>
        </p:txBody>
      </p:sp>
      <p:sp>
        <p:nvSpPr>
          <p:cNvPr id="12" name="Rect 0"/>
          <p:cNvSpPr txBox="1">
            <a:spLocks/>
          </p:cNvSpPr>
          <p:nvPr/>
        </p:nvSpPr>
        <p:spPr>
          <a:xfrm>
            <a:off x="200661" y="2087880"/>
            <a:ext cx="11917358" cy="3575787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spAutoFit/>
          </a:bodyPr>
          <a:lstStyle/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000" b="1" dirty="0">
                <a:solidFill>
                  <a:schemeClr val="tx2"/>
                </a:solidFill>
                <a:latin typeface="+mn-ea"/>
              </a:rPr>
              <a:t>•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 본 사업은 </a:t>
            </a:r>
            <a:r>
              <a:rPr lang="ko-KR" altLang="en-US" sz="2400" b="1" dirty="0" err="1">
                <a:solidFill>
                  <a:schemeClr val="tx2"/>
                </a:solidFill>
                <a:latin typeface="+mn-ea"/>
              </a:rPr>
              <a:t>STO에</a:t>
            </a: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 의한 RTC 발행하여 자본금을 조달합니다.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en-US" sz="2400" b="1" dirty="0">
                <a:solidFill>
                  <a:schemeClr val="tx2"/>
                </a:solidFill>
                <a:latin typeface="+mn-ea"/>
              </a:rPr>
              <a:t>• RTC 구매 금액에 상응한 아파트 및 레지던스호텔 이용 종신회원권 NFT 제공합니다.</a:t>
            </a: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</a:rPr>
              <a:t>• RTC 보유량에 비례하여 리조트내 부대시설 영업수익금 분기별 배당금 지급합니다.</a:t>
            </a:r>
            <a:endParaRPr lang="ko-KR" altLang="en-US" sz="2400" b="1" dirty="0">
              <a:solidFill>
                <a:schemeClr val="tx2"/>
              </a:solidFill>
              <a:latin typeface="+mn-ea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  <a:sym typeface="Arial" charset="0"/>
              </a:rPr>
              <a:t>• </a:t>
            </a:r>
            <a:r>
              <a:rPr lang="ko-KR" altLang="ko-KR" sz="2400" b="1" dirty="0" err="1">
                <a:solidFill>
                  <a:schemeClr val="tx2"/>
                </a:solidFill>
                <a:latin typeface="+mn-ea"/>
                <a:sym typeface="Arial" charset="0"/>
              </a:rPr>
              <a:t>RTC는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  <a:sym typeface="Arial" charset="0"/>
              </a:rPr>
              <a:t> 리조트 내에서 현금으로 사용합니다.</a:t>
            </a:r>
            <a:endParaRPr lang="ko-KR" altLang="en-US" sz="2400" b="1" dirty="0">
              <a:solidFill>
                <a:schemeClr val="tx2"/>
              </a:solidFill>
              <a:latin typeface="+mn-ea"/>
              <a:sym typeface="Arial" charset="0"/>
            </a:endParaRPr>
          </a:p>
          <a:p>
            <a:pPr marL="0" indent="0" defTabSz="508000" latinLnBrk="1">
              <a:lnSpc>
                <a:spcPct val="200000"/>
              </a:lnSpc>
              <a:buFontTx/>
              <a:buNone/>
              <a:defRPr/>
            </a:pPr>
            <a:r>
              <a:rPr lang="ko-KR" altLang="ko-KR" sz="2400" b="1" dirty="0">
                <a:solidFill>
                  <a:schemeClr val="tx2"/>
                </a:solidFill>
                <a:latin typeface="+mn-ea"/>
                <a:sym typeface="Arial" charset="0"/>
              </a:rPr>
              <a:t>• </a:t>
            </a:r>
            <a:r>
              <a:rPr lang="ko-KR" altLang="ko-KR" sz="2400" b="1" dirty="0" err="1">
                <a:solidFill>
                  <a:schemeClr val="tx2"/>
                </a:solidFill>
                <a:latin typeface="+mn-ea"/>
                <a:sym typeface="Arial" charset="0"/>
              </a:rPr>
              <a:t>DAO에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  <a:sym typeface="Arial" charset="0"/>
              </a:rPr>
              <a:t> 의해 관리 </a:t>
            </a:r>
            <a:r>
              <a:rPr lang="ko-KR" altLang="ko-KR" sz="2400" b="1" dirty="0">
                <a:solidFill>
                  <a:schemeClr val="tx2"/>
                </a:solidFill>
                <a:latin typeface="+mn-ea"/>
                <a:sym typeface="Noto Sans KR Bold" charset="0"/>
              </a:rPr>
              <a:t>· 운영됩니다.</a:t>
            </a:r>
            <a:endParaRPr lang="ko-KR" altLang="en-US" sz="2400" b="1" dirty="0">
              <a:solidFill>
                <a:schemeClr val="tx2"/>
              </a:solidFill>
              <a:latin typeface="+mn-ea"/>
              <a:sym typeface="Noto Sans KR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/>
          <p:nvPr/>
        </p:nvSpPr>
        <p:spPr>
          <a:xfrm>
            <a:off x="718185" y="246634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" name="텍스트 상자 4"/>
          <p:cNvSpPr txBox="1"/>
          <p:nvPr/>
        </p:nvSpPr>
        <p:spPr>
          <a:xfrm>
            <a:off x="743585" y="2531110"/>
            <a:ext cx="50800" cy="3733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6" name="텍스트 상자 5"/>
          <p:cNvSpPr txBox="1"/>
          <p:nvPr/>
        </p:nvSpPr>
        <p:spPr>
          <a:xfrm flipV="1">
            <a:off x="67945" y="2226310"/>
            <a:ext cx="457835" cy="8699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텍스트 상자 6"/>
          <p:cNvSpPr txBox="1"/>
          <p:nvPr/>
        </p:nvSpPr>
        <p:spPr>
          <a:xfrm>
            <a:off x="678815" y="233553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7" name="텍스트 상자 16"/>
          <p:cNvSpPr txBox="1"/>
          <p:nvPr/>
        </p:nvSpPr>
        <p:spPr>
          <a:xfrm>
            <a:off x="600710" y="470979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텍스트 상자 17"/>
          <p:cNvSpPr txBox="1"/>
          <p:nvPr/>
        </p:nvSpPr>
        <p:spPr>
          <a:xfrm>
            <a:off x="1291590" y="4709795"/>
            <a:ext cx="50800" cy="3733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9" name="텍스트 상자 18"/>
          <p:cNvSpPr txBox="1"/>
          <p:nvPr/>
        </p:nvSpPr>
        <p:spPr>
          <a:xfrm>
            <a:off x="577215" y="4683760"/>
            <a:ext cx="457835" cy="199390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0" name="텍스트 상자 19"/>
          <p:cNvSpPr txBox="1"/>
          <p:nvPr/>
        </p:nvSpPr>
        <p:spPr>
          <a:xfrm>
            <a:off x="712470" y="480123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22" name="텍스트 상자 21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" name="텍스트 상자 22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6" name="텍스트 상자 25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7" name="텍스트 상자 26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9" name="텍스트 상자 28"/>
          <p:cNvSpPr txBox="1"/>
          <p:nvPr/>
        </p:nvSpPr>
        <p:spPr>
          <a:xfrm>
            <a:off x="2988945" y="1113155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1" name="텍스트 상자 30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4" name="텍스트 상자 33"/>
          <p:cNvSpPr txBox="1"/>
          <p:nvPr/>
        </p:nvSpPr>
        <p:spPr>
          <a:xfrm>
            <a:off x="3808730" y="2286000"/>
            <a:ext cx="4572635" cy="209550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pic>
        <p:nvPicPr>
          <p:cNvPr id="237579" name="그림 237578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6060" y="951865"/>
            <a:ext cx="11125835" cy="5612765"/>
          </a:xfrm>
          <a:prstGeom prst="rect">
            <a:avLst/>
          </a:prstGeom>
          <a:noFill/>
        </p:spPr>
      </p:pic>
      <p:pic>
        <p:nvPicPr>
          <p:cNvPr id="237580" name="그림 237579"/>
          <p:cNvPicPr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8605" y="976630"/>
            <a:ext cx="11041380" cy="5605145"/>
          </a:xfrm>
          <a:prstGeom prst="rect">
            <a:avLst/>
          </a:prstGeom>
          <a:noFill/>
        </p:spPr>
      </p:pic>
      <p:sp>
        <p:nvSpPr>
          <p:cNvPr id="237581" name="텍스트 상자 237580"/>
          <p:cNvSpPr txBox="1"/>
          <p:nvPr/>
        </p:nvSpPr>
        <p:spPr>
          <a:xfrm>
            <a:off x="302895" y="90805"/>
            <a:ext cx="10812780" cy="68135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995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i="0" strike="noStrike" cap="none" dirty="0">
                <a:latin typeface="Noto Sans KR Bold" charset="0"/>
                <a:ea typeface="Noto Sans KR Bold" charset="0"/>
                <a:cs typeface="Times New Roman" charset="0"/>
              </a:rPr>
              <a:t>60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    </a:t>
            </a:r>
            <a:r>
              <a:rPr lang="ko-KR" altLang="en-US" sz="3200" b="1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중국 노인복지시설입니다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DB561D1-F2A2-4762-B7AA-BD9587E0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261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상자 1"/>
          <p:cNvSpPr txBox="1">
            <a:spLocks/>
          </p:cNvSpPr>
          <p:nvPr/>
        </p:nvSpPr>
        <p:spPr>
          <a:xfrm>
            <a:off x="179070" y="-5080"/>
            <a:ext cx="11749405" cy="679958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sz="1995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61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                    </a:t>
            </a:r>
            <a:r>
              <a:rPr lang="ko-KR" altLang="en-US" sz="2800" b="1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마케팅 분석</a:t>
            </a:r>
          </a:p>
          <a:p>
            <a:pPr marL="0" indent="0" defTabSz="914400" latinLnBrk="1">
              <a:buFontTx/>
              <a:buNone/>
            </a:pPr>
            <a:endParaRPr lang="ko-KR" altLang="en-US" sz="2000" b="1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buFontTx/>
              <a:buNone/>
            </a:pP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더 </a:t>
            </a:r>
            <a:r>
              <a:rPr lang="ko-KR" altLang="en-US"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스마트시티 리조트의 가치</a:t>
            </a:r>
            <a:br>
              <a:rPr lang="ko-KR" altLang="en-US" sz="1795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</a:br>
            <a:endParaRPr lang="ko-KR" altLang="en-US" sz="1795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5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5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r>
              <a:rPr sz="1795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 </a:t>
            </a:r>
            <a:endParaRPr lang="ko-KR" altLang="en-US" sz="1795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도형 2"/>
          <p:cNvSpPr/>
          <p:nvPr/>
        </p:nvSpPr>
        <p:spPr>
          <a:xfrm>
            <a:off x="117475" y="1277620"/>
            <a:ext cx="11728450" cy="1567815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defTabSz="914126" latinLnBrk="1">
              <a:defRPr/>
            </a:pPr>
            <a:endParaRPr lang="ko-KR" altLang="en-US" sz="1799" b="1" dirty="0">
              <a:solidFill>
                <a:prstClr val="white"/>
              </a:solidFill>
              <a:latin typeface="맑은 고딕"/>
              <a:ea typeface="맑은 고딕"/>
            </a:endParaRPr>
          </a:p>
          <a:p>
            <a:pPr defTabSz="914126" latinLnBrk="1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더 </a:t>
            </a:r>
            <a:r>
              <a:rPr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스마트시티 리조트 춘천의 가치는 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“3E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에코</a:t>
            </a:r>
            <a:r>
              <a:rPr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Eco,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  <a:r>
              <a:rPr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Environment,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효율성</a:t>
            </a:r>
            <a:r>
              <a:rPr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Efficency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도시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”의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구현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914126" latinLnBrk="1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숲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가족과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강변 스포츠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산악 스포츠 그리고 스키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즐기고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에코공원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관광과</a:t>
            </a:r>
            <a:r>
              <a:rPr 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휴양을 하며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엔터테인먼트와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쇼핑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즐길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 </a:t>
            </a:r>
            <a:r>
              <a:rPr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있게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될 것</a:t>
            </a:r>
            <a:r>
              <a:rPr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 defTabSz="914126" latinLnBrk="1">
              <a:defRPr/>
            </a:pPr>
            <a:endParaRPr lang="ko-KR" altLang="en-US" sz="1799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4" name="도형 3"/>
          <p:cNvSpPr>
            <a:spLocks/>
          </p:cNvSpPr>
          <p:nvPr/>
        </p:nvSpPr>
        <p:spPr>
          <a:xfrm rot="16200000">
            <a:off x="5602605" y="1605915"/>
            <a:ext cx="809625" cy="3197225"/>
          </a:xfrm>
          <a:prstGeom prst="leftArrow">
            <a:avLst>
              <a:gd name="adj1" fmla="val 50000"/>
              <a:gd name="adj2" fmla="val 60814"/>
            </a:avLst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도형 4"/>
          <p:cNvSpPr>
            <a:spLocks/>
          </p:cNvSpPr>
          <p:nvPr/>
        </p:nvSpPr>
        <p:spPr>
          <a:xfrm>
            <a:off x="3326130" y="3613785"/>
            <a:ext cx="5779770" cy="915035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훌륭한 요소</a:t>
            </a:r>
          </a:p>
        </p:txBody>
      </p:sp>
      <p:sp>
        <p:nvSpPr>
          <p:cNvPr id="6" name="도형 5"/>
          <p:cNvSpPr>
            <a:spLocks/>
          </p:cNvSpPr>
          <p:nvPr/>
        </p:nvSpPr>
        <p:spPr>
          <a:xfrm>
            <a:off x="117475" y="4696460"/>
            <a:ext cx="2479040" cy="71882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자연을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최대한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이용한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개발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도형 6"/>
          <p:cNvSpPr>
            <a:spLocks/>
          </p:cNvSpPr>
          <p:nvPr/>
        </p:nvSpPr>
        <p:spPr>
          <a:xfrm>
            <a:off x="117475" y="5532120"/>
            <a:ext cx="2452370" cy="133032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환경을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중시하면서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자연을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이용한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개발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도형 7"/>
          <p:cNvSpPr>
            <a:spLocks/>
          </p:cNvSpPr>
          <p:nvPr/>
        </p:nvSpPr>
        <p:spPr>
          <a:xfrm>
            <a:off x="2713355" y="4696460"/>
            <a:ext cx="2179320" cy="70548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철저한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보안</a:t>
            </a:r>
          </a:p>
        </p:txBody>
      </p:sp>
      <p:sp>
        <p:nvSpPr>
          <p:cNvPr id="9" name="도형 8"/>
          <p:cNvSpPr>
            <a:spLocks/>
          </p:cNvSpPr>
          <p:nvPr/>
        </p:nvSpPr>
        <p:spPr>
          <a:xfrm>
            <a:off x="2713355" y="5486400"/>
            <a:ext cx="2179320" cy="137668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산성같은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자연환경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게이트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설치로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인한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외부와의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차단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0" name="도형 9"/>
          <p:cNvSpPr>
            <a:spLocks/>
          </p:cNvSpPr>
          <p:nvPr/>
        </p:nvSpPr>
        <p:spPr>
          <a:xfrm>
            <a:off x="4996180" y="4702810"/>
            <a:ext cx="2309495" cy="70548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세컨하우스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도형 10"/>
          <p:cNvSpPr>
            <a:spLocks/>
          </p:cNvSpPr>
          <p:nvPr/>
        </p:nvSpPr>
        <p:spPr>
          <a:xfrm>
            <a:off x="7370445" y="4702810"/>
            <a:ext cx="2348230" cy="70548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테마 파크</a:t>
            </a:r>
          </a:p>
        </p:txBody>
      </p:sp>
      <p:sp>
        <p:nvSpPr>
          <p:cNvPr id="12" name="도형 11"/>
          <p:cNvSpPr>
            <a:spLocks/>
          </p:cNvSpPr>
          <p:nvPr/>
        </p:nvSpPr>
        <p:spPr>
          <a:xfrm>
            <a:off x="9796780" y="4690110"/>
            <a:ext cx="2257425" cy="70548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글로벌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구축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3" name="도형 12"/>
          <p:cNvSpPr>
            <a:spLocks/>
          </p:cNvSpPr>
          <p:nvPr/>
        </p:nvSpPr>
        <p:spPr>
          <a:xfrm>
            <a:off x="5002530" y="5480050"/>
            <a:ext cx="2277110" cy="137668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상류층의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필요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로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인한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lang="ko-KR" altLang="en-US"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세컨하우스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욕구충족</a:t>
            </a:r>
            <a:endParaRPr 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defTabSz="914126" latinLnBrk="1"/>
            <a:r>
              <a:rPr 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 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lang="ko-KR" altLang="en-US"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켜뮤니티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형성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4" name="도형 13"/>
          <p:cNvSpPr>
            <a:spLocks/>
          </p:cNvSpPr>
          <p:nvPr/>
        </p:nvSpPr>
        <p:spPr>
          <a:xfrm>
            <a:off x="7370445" y="5480050"/>
            <a:ext cx="2309495" cy="137668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오감을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충족하는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시설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감동과 즐거움을 주는 </a:t>
            </a:r>
            <a:endParaRPr lang="en-US" altLang="ko-KR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위락과 </a:t>
            </a:r>
            <a:r>
              <a:rPr lang="ko-KR" altLang="en-US"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레크레이션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5" name="도형 14"/>
          <p:cNvSpPr>
            <a:spLocks/>
          </p:cNvSpPr>
          <p:nvPr/>
        </p:nvSpPr>
        <p:spPr>
          <a:xfrm>
            <a:off x="9777095" y="5457825"/>
            <a:ext cx="2277110" cy="137668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400" dirty="0">
                <a:solidFill>
                  <a:prstClr val="white"/>
                </a:solidFill>
                <a:latin typeface="Arial" charset="0"/>
                <a:ea typeface="Arial" charset="0"/>
              </a:rPr>
              <a:t>•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문화와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예술의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고품격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•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휴양과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치</a:t>
            </a:r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유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가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종합적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으로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charset="0"/>
                <a:ea typeface="맑은 고딕" charset="0"/>
              </a:rPr>
              <a:t>결합된</a:t>
            </a:r>
            <a:r>
              <a:rPr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새로운</a:t>
            </a:r>
            <a:endParaRPr lang="ko-KR" altLang="en-US" sz="1400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algn="ctr" defTabSz="914126" latinLnBrk="1"/>
            <a:r>
              <a:rPr lang="ko-KR" altLang="en-US" sz="1400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리조트</a:t>
            </a:r>
          </a:p>
        </p:txBody>
      </p:sp>
      <p:sp>
        <p:nvSpPr>
          <p:cNvPr id="21" name="슬라이드 번호 개체 틀 20">
            <a:extLst>
              <a:ext uri="{FF2B5EF4-FFF2-40B4-BE49-F238E27FC236}">
                <a16:creationId xmlns:a16="http://schemas.microsoft.com/office/drawing/2014/main" id="{705D5264-5FA1-44F4-ADB1-1542DD12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61</a:t>
            </a:fld>
            <a:endParaRPr lang="en-US" altLang="ko-KR" dirty="0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상자 1"/>
          <p:cNvSpPr txBox="1">
            <a:spLocks/>
          </p:cNvSpPr>
          <p:nvPr/>
        </p:nvSpPr>
        <p:spPr>
          <a:xfrm>
            <a:off x="2692400" y="-267970"/>
            <a:ext cx="5747385" cy="69024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/>
            <a:endParaRPr lang="en-US" sz="1999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defTabSz="914126" latinLnBrk="1"/>
            <a:r>
              <a:rPr lang="en-US" sz="2800" b="1" dirty="0">
                <a:solidFill>
                  <a:prstClr val="white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rPr>
              <a:t>                       </a:t>
            </a:r>
            <a:r>
              <a:rPr lang="ko-KR" altLang="en-US" sz="28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마케이팅</a:t>
            </a:r>
            <a:r>
              <a:rPr lang="ko-KR" altLang="en-US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계획</a:t>
            </a:r>
            <a:r>
              <a:rPr lang="en-US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8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/>
            <a:endParaRPr lang="ko-KR" altLang="en-US" sz="1799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defTabSz="914126" latinLnBrk="1"/>
            <a:endParaRPr lang="ko-KR" altLang="en-US" sz="1799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defTabSz="914126" latinLnBrk="1"/>
            <a:r>
              <a:rPr sz="1799" b="1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 </a:t>
            </a:r>
            <a:endParaRPr lang="ko-KR" altLang="en-US" sz="1799" b="1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3" name="도형 2"/>
          <p:cNvSpPr>
            <a:spLocks/>
          </p:cNvSpPr>
          <p:nvPr/>
        </p:nvSpPr>
        <p:spPr>
          <a:xfrm>
            <a:off x="274320" y="575310"/>
            <a:ext cx="11740515" cy="8464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defTabSz="914126" latinLnBrk="1">
              <a:lnSpc>
                <a:spcPct val="150000"/>
              </a:lnSpc>
            </a:pP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자산 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코인의 </a:t>
            </a:r>
            <a:r>
              <a:rPr sz="1799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가치와</a:t>
            </a:r>
            <a:r>
              <a:rPr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생태계 활성화를 위한 국내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외거래소 상장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sz="1799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외국인</a:t>
            </a:r>
            <a:r>
              <a:rPr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r>
              <a:rPr 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업체를 모집합니다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799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텍스트 상자 3"/>
          <p:cNvSpPr txBox="1">
            <a:spLocks/>
          </p:cNvSpPr>
          <p:nvPr/>
        </p:nvSpPr>
        <p:spPr>
          <a:xfrm>
            <a:off x="71501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7625" cy="3702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4770" y="2226310"/>
            <a:ext cx="457835" cy="8382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564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753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7625" cy="3702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4040" y="4683760"/>
            <a:ext cx="457835" cy="19621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49960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7" name="도형 26"/>
          <p:cNvSpPr>
            <a:spLocks/>
          </p:cNvSpPr>
          <p:nvPr/>
        </p:nvSpPr>
        <p:spPr>
          <a:xfrm>
            <a:off x="521335" y="4500880"/>
            <a:ext cx="2376170" cy="44450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목표 시장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선정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도형 27"/>
          <p:cNvSpPr>
            <a:spLocks/>
          </p:cNvSpPr>
          <p:nvPr/>
        </p:nvSpPr>
        <p:spPr>
          <a:xfrm>
            <a:off x="521335" y="5022215"/>
            <a:ext cx="2376170" cy="49657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lang="ko-KR" altLang="en-US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 키트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도형 28"/>
          <p:cNvSpPr>
            <a:spLocks/>
          </p:cNvSpPr>
          <p:nvPr/>
        </p:nvSpPr>
        <p:spPr>
          <a:xfrm>
            <a:off x="521335" y="5635625"/>
            <a:ext cx="2376170" cy="52260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적정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가격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책정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도형 29"/>
          <p:cNvSpPr>
            <a:spLocks/>
          </p:cNvSpPr>
          <p:nvPr/>
        </p:nvSpPr>
        <p:spPr>
          <a:xfrm>
            <a:off x="508635" y="6249035"/>
            <a:ext cx="2376170" cy="56197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algn="ctr" defTabSz="914126" latinLnBrk="1"/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총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투자비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축소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텍스트 상자 30"/>
          <p:cNvSpPr txBox="1"/>
          <p:nvPr/>
        </p:nvSpPr>
        <p:spPr>
          <a:xfrm>
            <a:off x="157480" y="3814445"/>
            <a:ext cx="7275830" cy="37020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r>
              <a:rPr lang="en-US" sz="1799" b="1" dirty="0">
                <a:solidFill>
                  <a:prstClr val="white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rPr>
              <a:t>-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개인별 및 실버타운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입주자</a:t>
            </a:r>
            <a:r>
              <a:rPr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단계별</a:t>
            </a:r>
            <a:r>
              <a:rPr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모집</a:t>
            </a:r>
          </a:p>
        </p:txBody>
      </p:sp>
      <p:sp>
        <p:nvSpPr>
          <p:cNvPr id="32" name="텍스트 상자 31"/>
          <p:cNvSpPr txBox="1">
            <a:spLocks/>
          </p:cNvSpPr>
          <p:nvPr/>
        </p:nvSpPr>
        <p:spPr>
          <a:xfrm>
            <a:off x="3070225" y="4866005"/>
            <a:ext cx="969010" cy="1569085"/>
          </a:xfrm>
          <a:prstGeom prst="rect">
            <a:avLst/>
          </a:prstGeom>
          <a:noFill/>
          <a:ln w="0">
            <a:noFill/>
            <a:prstDash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/>
            <a:r>
              <a:rPr sz="9597" dirty="0">
                <a:solidFill>
                  <a:srgbClr val="0F6FC6">
                    <a:lumMod val="75000"/>
                    <a:lumOff val="0"/>
                  </a:srgbClr>
                </a:solidFill>
                <a:latin typeface="휴먼둥근헤드라인" charset="0"/>
                <a:ea typeface="휴먼둥근헤드라인" charset="0"/>
              </a:rPr>
              <a:t>▷</a:t>
            </a:r>
            <a:endParaRPr lang="ko-KR" altLang="en-US" sz="9597" dirty="0">
              <a:solidFill>
                <a:srgbClr val="0F6FC6">
                  <a:lumMod val="75000"/>
                  <a:lumOff val="0"/>
                </a:srgbClr>
              </a:solidFill>
              <a:latin typeface="휴먼둥근헤드라인" charset="0"/>
              <a:ea typeface="휴먼둥근헤드라인" charset="0"/>
            </a:endParaRPr>
          </a:p>
        </p:txBody>
      </p:sp>
      <p:sp>
        <p:nvSpPr>
          <p:cNvPr id="33" name="텍스트 상자 32"/>
          <p:cNvSpPr txBox="1">
            <a:spLocks/>
          </p:cNvSpPr>
          <p:nvPr/>
        </p:nvSpPr>
        <p:spPr>
          <a:xfrm>
            <a:off x="4460898" y="4669790"/>
            <a:ext cx="1473177" cy="2362200"/>
          </a:xfrm>
          <a:prstGeom prst="rect">
            <a:avLst/>
          </a:prstGeom>
          <a:noFill/>
          <a:ln w="0">
            <a:noFill/>
            <a:prstDash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/>
            <a:endParaRPr lang="ko-KR" altLang="en-US" sz="2799" dirty="0">
              <a:solidFill>
                <a:srgbClr val="0F6FC6">
                  <a:lumMod val="75000"/>
                  <a:lumOff val="0"/>
                </a:srgbClr>
              </a:solidFill>
              <a:latin typeface="휴먼둥근헤드라인" charset="0"/>
              <a:ea typeface="휴먼둥근헤드라인" charset="0"/>
            </a:endParaRPr>
          </a:p>
          <a:p>
            <a:pPr defTabSz="914126" latinLnBrk="1"/>
            <a:endParaRPr lang="ko-KR" altLang="en-US" sz="2799" dirty="0">
              <a:solidFill>
                <a:srgbClr val="0F6FC6">
                  <a:lumMod val="75000"/>
                  <a:lumOff val="0"/>
                </a:srgbClr>
              </a:solidFill>
              <a:latin typeface="휴먼둥근헤드라인" charset="0"/>
              <a:ea typeface="휴먼둥근헤드라인" charset="0"/>
            </a:endParaRPr>
          </a:p>
          <a:p>
            <a:pPr defTabSz="914126" latinLnBrk="1"/>
            <a:r>
              <a:rPr sz="280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단계별</a:t>
            </a:r>
            <a:r>
              <a:rPr sz="28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8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모집</a:t>
            </a:r>
          </a:p>
        </p:txBody>
      </p:sp>
      <p:sp>
        <p:nvSpPr>
          <p:cNvPr id="34" name="도형 33"/>
          <p:cNvSpPr>
            <a:spLocks/>
          </p:cNvSpPr>
          <p:nvPr/>
        </p:nvSpPr>
        <p:spPr>
          <a:xfrm>
            <a:off x="5739765" y="4709160"/>
            <a:ext cx="4175125" cy="1788795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defTabSz="914126" latinLnBrk="1">
              <a:lnSpc>
                <a:spcPct val="150000"/>
              </a:lnSpc>
            </a:pP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금융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리스크</a:t>
            </a: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799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감소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en-US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 투자자</a:t>
            </a:r>
            <a:r>
              <a:rPr lang="en-US" altLang="ko-KR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 판매</a:t>
            </a:r>
            <a:r>
              <a:rPr lang="en-US" altLang="ko-KR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 defTabSz="914126" latinLnBrk="1">
              <a:lnSpc>
                <a:spcPct val="150000"/>
              </a:lnSpc>
            </a:pPr>
            <a:r>
              <a:rPr lang="en-US" altLang="ko-KR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en-US" altLang="ko-KR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사전 판매</a:t>
            </a:r>
            <a:endParaRPr lang="en-US" altLang="ko-KR" sz="1799" kern="1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lang="en-US" altLang="ko-KR" sz="1799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en-US" altLang="ko-KR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799" kern="1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메인 판매</a:t>
            </a:r>
            <a:endParaRPr lang="ko-KR" altLang="en-US" sz="1799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도형 2">
            <a:extLst>
              <a:ext uri="{FF2B5EF4-FFF2-40B4-BE49-F238E27FC236}">
                <a16:creationId xmlns:a16="http://schemas.microsoft.com/office/drawing/2014/main" id="{0D1844F6-24A7-F4A2-F12E-D5B075AA5DF8}"/>
              </a:ext>
            </a:extLst>
          </p:cNvPr>
          <p:cNvSpPr>
            <a:spLocks/>
          </p:cNvSpPr>
          <p:nvPr/>
        </p:nvSpPr>
        <p:spPr>
          <a:xfrm>
            <a:off x="238125" y="2611120"/>
            <a:ext cx="11740515" cy="8464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defTabSz="914126" latinLnBrk="1">
              <a:lnSpc>
                <a:spcPct val="150000"/>
              </a:lnSpc>
            </a:pP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해외동포 </a:t>
            </a:r>
            <a:r>
              <a:rPr lang="ko-KR" altLang="en-US" sz="1799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역이민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제도 활성화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 한인회를 통한 해외 은퇴자들을 단체 모집합니다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sz="1799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도형 2">
            <a:extLst>
              <a:ext uri="{FF2B5EF4-FFF2-40B4-BE49-F238E27FC236}">
                <a16:creationId xmlns:a16="http://schemas.microsoft.com/office/drawing/2014/main" id="{C7DCE30F-7CA7-4895-EE37-0722483C6164}"/>
              </a:ext>
            </a:extLst>
          </p:cNvPr>
          <p:cNvSpPr>
            <a:spLocks/>
          </p:cNvSpPr>
          <p:nvPr/>
        </p:nvSpPr>
        <p:spPr>
          <a:xfrm>
            <a:off x="270510" y="1561465"/>
            <a:ext cx="11740515" cy="8464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16" tIns="45708" rIns="91416" bIns="45708" anchor="ctr">
            <a:noAutofit/>
          </a:bodyPr>
          <a:lstStyle/>
          <a:p>
            <a:pPr defTabSz="914126" latinLnBrk="1">
              <a:lnSpc>
                <a:spcPct val="150000"/>
              </a:lnSpc>
            </a:pP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은퇴예정 공무원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관공서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대기업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전문직 종사자들에게 집중 홍보 단체 모집합니다</a:t>
            </a:r>
            <a:r>
              <a:rPr lang="en-US" altLang="ko-KR" sz="1799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sz="1799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92ADB9C0-E8F7-4C66-9D3B-A820689D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62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A2701B-7F4A-45F9-A729-0975B7B9963A}"/>
              </a:ext>
            </a:extLst>
          </p:cNvPr>
          <p:cNvSpPr txBox="1"/>
          <p:nvPr/>
        </p:nvSpPr>
        <p:spPr>
          <a:xfrm>
            <a:off x="274320" y="-45085"/>
            <a:ext cx="1528445" cy="49981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62</a:t>
            </a:r>
            <a:endParaRPr lang="ko-KR" altLang="en-US" sz="2000" b="1" i="0" strike="noStrike" cap="none" dirty="0">
              <a:solidFill>
                <a:schemeClr val="tx1"/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4">
            <a:extLst>
              <a:ext uri="{FF2B5EF4-FFF2-40B4-BE49-F238E27FC236}">
                <a16:creationId xmlns:a16="http://schemas.microsoft.com/office/drawing/2014/main" id="{6FD8257D-1BEE-A225-EB2D-F7A33E007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685" y="4298950"/>
            <a:ext cx="184150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defTabSz="914126" eaLnBrk="1" fontAlgn="base" latinLnBrk="1" hangingPunct="1">
              <a:spcBef>
                <a:spcPct val="0"/>
              </a:spcBef>
              <a:spcAft>
                <a:spcPct val="0"/>
              </a:spcAft>
            </a:pPr>
            <a:endParaRPr lang="ko-KR" altLang="ko-KR" sz="1799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67940" name="Text Box 6">
            <a:extLst>
              <a:ext uri="{FF2B5EF4-FFF2-40B4-BE49-F238E27FC236}">
                <a16:creationId xmlns:a16="http://schemas.microsoft.com/office/drawing/2014/main" id="{F42ADE24-BE16-5CAE-EFAF-7E4B0377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885" y="3506470"/>
            <a:ext cx="184150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defTabSz="914126" eaLnBrk="1" fontAlgn="base" latinLnBrk="1" hangingPunct="1">
              <a:spcBef>
                <a:spcPct val="0"/>
              </a:spcBef>
              <a:spcAft>
                <a:spcPct val="0"/>
              </a:spcAft>
            </a:pPr>
            <a:endParaRPr lang="ko-KR" altLang="ko-KR" sz="1799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67941" name="Text Box 12">
            <a:extLst>
              <a:ext uri="{FF2B5EF4-FFF2-40B4-BE49-F238E27FC236}">
                <a16:creationId xmlns:a16="http://schemas.microsoft.com/office/drawing/2014/main" id="{8FE8427F-ED06-FB96-12C2-3A0FC387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860" y="843915"/>
            <a:ext cx="184150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defTabSz="914126" eaLnBrk="1" fontAlgn="base" latinLnBrk="1" hangingPunct="1">
              <a:spcBef>
                <a:spcPct val="0"/>
              </a:spcBef>
              <a:spcAft>
                <a:spcPct val="0"/>
              </a:spcAft>
            </a:pPr>
            <a:endParaRPr lang="ko-KR" altLang="ko-KR" sz="1799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03579104-764A-C972-3A84-56303507C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59934"/>
              </p:ext>
            </p:extLst>
          </p:nvPr>
        </p:nvGraphicFramePr>
        <p:xfrm>
          <a:off x="1017982" y="1083076"/>
          <a:ext cx="9803597" cy="5339976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2145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9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소비유형</a:t>
                      </a:r>
                    </a:p>
                  </a:txBody>
                  <a:tcPr marL="17902" marR="17902" marT="17902" marB="1790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소비집단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특징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99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자기중심감각형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902" marR="17902" marT="17902" marB="1790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명품족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통크족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메트로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섹슈얼족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자기중심적이고 주관적 만족 지향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감각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느낌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체험 등에 관심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경제력 향상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핵가족화 진전 등으로 확산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자연심플형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902" marR="17902" marT="17902" marB="1790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웰빙족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슬로비족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로하스족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단순하고 심플한 삶 추구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자원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가족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건강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여가 등에 관심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불안감 확산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일제 시행 등으로 확산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6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엘리트형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7902" marR="17902" marT="17902" marB="1790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보보스족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예티족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여피족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계획적 이성소비와 소비명분을 중요시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효율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스피드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자기계발 등에 관심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정보화 진전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인터넷 세대 부상 등으로 확산</a:t>
                      </a:r>
                    </a:p>
                  </a:txBody>
                  <a:tcPr marL="17902" marR="17902" marT="17902" marB="17902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7945" name="직사각형 13">
            <a:extLst>
              <a:ext uri="{FF2B5EF4-FFF2-40B4-BE49-F238E27FC236}">
                <a16:creationId xmlns:a16="http://schemas.microsoft.com/office/drawing/2014/main" id="{2D27BB7B-E770-12B4-1553-CDEF1C1C1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940" y="71120"/>
            <a:ext cx="9804400" cy="74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>
            <a:spAutoFit/>
          </a:bodyPr>
          <a:lstStyle>
            <a:lvl1pPr marL="0" indent="0" eaLnBrk="0" hangingPunct="0"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1pPr>
            <a:lvl2pPr marL="742950" lvl="1" indent="-285750" eaLnBrk="0" hangingPunct="0"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2pPr>
            <a:lvl3pPr marL="1143000" lvl="2" indent="-228600" eaLnBrk="0" hangingPunct="0"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3pPr>
            <a:lvl4pPr marL="1600200" lvl="3" indent="-228600" eaLnBrk="0" hangingPunct="0"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4pPr>
            <a:lvl5pPr marL="2057400" lvl="4" indent="-228600" eaLnBrk="0" hangingPunct="0"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5pPr>
            <a:lvl6pPr marL="2514600" lvl="5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6pPr>
            <a:lvl7pPr marL="2971800" lvl="6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7pPr>
            <a:lvl8pPr marL="3429000" lvl="7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8pPr>
            <a:lvl9pPr marL="3886200" lvl="8" indent="-2286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lang="en-GB" altLang="en-US" sz="1600">
                <a:solidFill>
                  <a:schemeClr val="tx1"/>
                </a:solidFill>
                <a:latin typeface="가는각진제목체" charset="0"/>
                <a:ea typeface="가는각진제목체" charset="0"/>
                <a:cs typeface="가는각진제목체" charset="0"/>
              </a:defRPr>
            </a:lvl9pPr>
          </a:lstStyle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63  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마케팅 세분화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(S.T.P)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854BDC-92A0-44D0-B4AA-5218A2BC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63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628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6040" y="2226310"/>
            <a:ext cx="457835" cy="850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691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880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5310" y="4683760"/>
            <a:ext cx="457835" cy="19748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51230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1" name="텍스트 상자 20"/>
          <p:cNvSpPr txBox="1">
            <a:spLocks/>
          </p:cNvSpPr>
          <p:nvPr/>
        </p:nvSpPr>
        <p:spPr>
          <a:xfrm>
            <a:off x="328295" y="-577604"/>
            <a:ext cx="11464925" cy="712279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defTabSz="914400" latinLnBrk="1"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sz="1990" b="1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64    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Noto Sans KR Bold" charset="0"/>
                <a:ea typeface="Noto Sans KR Bold" charset="0"/>
                <a:cs typeface="Times New Roman" charset="0"/>
              </a:rPr>
              <a:t>                                 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키</a:t>
            </a:r>
            <a:r>
              <a:rPr 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포인트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buFontTx/>
              <a:buNone/>
            </a:pPr>
            <a:r>
              <a:rPr sz="179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세분화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Segmentation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소비자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구분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디지털자산 거래자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가상자산거래소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유튜브 이용자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이용자 세계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억명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탐닉자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사회활동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여가활동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자원봉사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쇼핑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신용카드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은둔자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일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능력보유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관심없음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병든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외출자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의식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활동적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경제적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구매활발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허약한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가정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안전의식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관심없음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대상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연령층</a:t>
            </a:r>
            <a:endParaRPr lang="ko-KR" altLang="en-US" sz="1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MZ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세대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1980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년대초부터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2000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년대초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출생자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밀레니얼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세대와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세대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은퇴자도시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시니어타운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60세이상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OPAC족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Old Person for Active Life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TONK족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Toonly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No Kids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빈둥지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• 2Y2R족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Too Young To Retire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지리적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구분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수도권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지방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재외동포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7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0만명</a:t>
            </a:r>
            <a:endParaRPr lang="ko-KR" altLang="en-US" sz="1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직업적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구분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블록체인종사자</a:t>
            </a:r>
            <a:r>
              <a:rPr lang="en-US" altLang="ko-KR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공무원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관공서</a:t>
            </a:r>
            <a:r>
              <a:rPr lang="en-US" altLang="ko-KR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대기업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전문직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자영업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은퇴예정자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소득별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구분</a:t>
            </a:r>
            <a:r>
              <a:rPr 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 직장인</a:t>
            </a:r>
            <a:r>
              <a:rPr lang="en-US" altLang="ko-KR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퇴직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연금을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받는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중상위</a:t>
            </a:r>
            <a:r>
              <a: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계층</a:t>
            </a:r>
            <a:endParaRPr lang="ko-KR" altLang="en-US" sz="1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buFontTx/>
              <a:buNone/>
            </a:pPr>
            <a:endParaRPr lang="ko-KR" altLang="en-US" sz="179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buFontTx/>
              <a:buNone/>
            </a:pPr>
            <a:endParaRPr lang="ko-KR" altLang="en-US" sz="1790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DF98A6F2-B866-4BE2-8B27-454ABB27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64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628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6040" y="2226310"/>
            <a:ext cx="457835" cy="850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691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880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5310" y="4683760"/>
            <a:ext cx="457835" cy="19748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51230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1" name="텍스트 상자 20"/>
          <p:cNvSpPr txBox="1">
            <a:spLocks/>
          </p:cNvSpPr>
          <p:nvPr/>
        </p:nvSpPr>
        <p:spPr>
          <a:xfrm>
            <a:off x="396875" y="-64135"/>
            <a:ext cx="11727180" cy="692213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65       </a:t>
            </a:r>
            <a:endParaRPr lang="ko-KR" altLang="en-US" sz="2000" b="1" i="0" strike="noStrike" cap="none" dirty="0">
              <a:solidFill>
                <a:schemeClr val="tx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표적시장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Target</a:t>
            </a:r>
            <a:endParaRPr lang="ko-KR" altLang="en-US" sz="3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2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가상자산 거래소 상장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가상자산 거래자를 위한 사업설명회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가상자산 유투브 광고방송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직종별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또리집단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그룹모집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공직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은퇴예정자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군인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일반공무원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교직자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명단확보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맨투맨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TM, SNS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종교별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성당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교회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불교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성직자의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추천이나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권유를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받은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성직자와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고령층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신자로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형성된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동질성의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커뮤니티를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구성함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저명인사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연예인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복지주택을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홍보비로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거주홍보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권유자의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공신력에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의해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예약의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조기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목표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한인타운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재외동포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한민족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7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0만명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의료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관광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모국체험방문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2세자녀교육,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역사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400" b="1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 </a:t>
            </a:r>
            <a:endParaRPr lang="ko-KR" altLang="en-US" sz="2400" b="1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0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C0443166-2BF7-4C1B-AB23-C4DC3C50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65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628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6040" y="2226310"/>
            <a:ext cx="457835" cy="850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691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880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5310" y="4683760"/>
            <a:ext cx="457835" cy="19748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51230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1" name="텍스트 상자 20"/>
          <p:cNvSpPr txBox="1">
            <a:spLocks/>
          </p:cNvSpPr>
          <p:nvPr/>
        </p:nvSpPr>
        <p:spPr>
          <a:xfrm>
            <a:off x="598806" y="-64135"/>
            <a:ext cx="11193780" cy="692150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66 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rgbClr val="4F81BD">
                    <a:lumMod val="75000"/>
                  </a:srgbClr>
                </a:solidFill>
                <a:latin typeface="Noto Sans KR Bold" charset="0"/>
                <a:ea typeface="Noto Sans KR Bold" charset="0"/>
                <a:cs typeface="Times New Roman" charset="0"/>
              </a:rPr>
              <a:t>    </a:t>
            </a:r>
            <a:endParaRPr lang="ko-KR" altLang="en-US" sz="2000" b="1" i="0" strike="noStrike" cap="none" dirty="0">
              <a:ln w="9525" cap="flat" cmpd="sng">
                <a:noFill/>
                <a:prstDash/>
              </a:ln>
              <a:solidFill>
                <a:srgbClr val="4F81BD">
                  <a:lumMod val="75000"/>
                </a:srgb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sz="3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포지셔링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Positioning</a:t>
            </a:r>
            <a:endParaRPr lang="ko-KR" altLang="en-US" sz="3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NFT, RTC </a:t>
            </a:r>
            <a:r>
              <a:rPr lang="ko-KR" altLang="en-US"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에어드랍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디파이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메타버스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배당금 지급</a:t>
            </a: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고품질의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케어와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간호서비스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자연환경의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쾌적성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부각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생활환경의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투자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수익성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확보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100%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환불되는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보증금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 100% Refundable Entrance Deposit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ko-KR" altLang="en-US"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해지시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사망시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보증금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전액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환불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일자라를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가질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은퇴자도시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부각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항노화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특성을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고려한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제공으로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차별화된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상품구성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추천제와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선정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가이드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라인제의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도입으로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커뮤니티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동질성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확보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신앙프로그램과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전담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성직자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상주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시니어들의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천국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부각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 </a:t>
            </a:r>
            <a:endParaRPr lang="ko-KR" altLang="en-US" sz="2000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5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C0443166-2BF7-4C1B-AB23-C4DC3C50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66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17177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628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6040" y="2226310"/>
            <a:ext cx="457835" cy="8509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691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880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8895" cy="37147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5310" y="4683760"/>
            <a:ext cx="457835" cy="19748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51230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1" name="텍스트 상자 20"/>
          <p:cNvSpPr txBox="1">
            <a:spLocks/>
          </p:cNvSpPr>
          <p:nvPr/>
        </p:nvSpPr>
        <p:spPr>
          <a:xfrm>
            <a:off x="1506855" y="31115"/>
            <a:ext cx="10320020" cy="64001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sz="28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</a:t>
            </a:r>
            <a:r>
              <a:rPr lang="en-US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Product</a:t>
            </a:r>
            <a:endParaRPr lang="ko-KR" altLang="en-US" sz="28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레지던스호텔 머물면 힐링</a:t>
            </a:r>
            <a:r>
              <a: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비우면 관리 및 수익</a:t>
            </a:r>
            <a:endParaRPr lang="en-US" altLang="ko-KR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종신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임대분양형으로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고층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공동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택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주거시설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편리하게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가능한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구조의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편의시설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배치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lang="ko-KR" altLang="en-US"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에르고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디자인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기법에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의한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시설의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베리어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프리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신체적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심리적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사회적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특성을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고려한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수준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높은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교육을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받은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전문화된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인력서비스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규모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가격이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제공되는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상세하게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생활편의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가사지원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생활정보제공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대행서비스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상담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식음료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원가제공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식사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차,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원하는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서비스에만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돈을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지급함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A Free for Service Schedule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방범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방화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재난방지체계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긴급대응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의료서비스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종합병원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요양원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정기검진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2회,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건강상담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건강정보제공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물리치료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재활요법시행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자연치유요법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치매예방프로그램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문화활용지원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사회활동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클럽활동지원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문화관련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강좌개설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여행정보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연1회 1개월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해외여행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스포츠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활동지원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종교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술,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취미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학습활동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지원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일반이용서비스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한방항노화연구센터서비스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수치료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요법서비스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치매연구센터서비스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부대시설이용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할인혜택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워터파크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사우나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찜질방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골프장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공연장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카지노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영농법인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산지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직접재배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우리농산물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논농사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밭농사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채소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축산물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수산물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•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빌트인시설</a:t>
            </a:r>
            <a:r>
              <a: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냉장고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세탁기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TV,  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붙박이장</a:t>
            </a:r>
            <a:r>
              <a: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할로겐레인지</a:t>
            </a:r>
            <a:r>
              <a: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제공</a:t>
            </a:r>
            <a:endParaRPr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</a:pPr>
            <a:endParaRPr lang="ko-KR" altLang="en-US" sz="1400" dirty="0">
              <a:solidFill>
                <a:prstClr val="white"/>
              </a:solidFill>
              <a:latin typeface="Noto Sans KR Bold" panose="020B0200000000000000" pitchFamily="50" charset="-127"/>
              <a:ea typeface="Noto Sans KR Bold" panose="020B0200000000000000" pitchFamily="50" charset="-127"/>
            </a:endParaRPr>
          </a:p>
          <a:p>
            <a:pPr defTabSz="914126" latinLnBrk="1">
              <a:lnSpc>
                <a:spcPct val="150000"/>
              </a:lnSpc>
            </a:pPr>
            <a:r>
              <a:rPr sz="1400" dirty="0">
                <a:solidFill>
                  <a:prstClr val="white"/>
                </a:solidFill>
                <a:latin typeface="맑은 고딕" charset="0"/>
                <a:ea typeface="맑은 고딕" charset="0"/>
              </a:rPr>
              <a:t>  </a:t>
            </a:r>
            <a:endParaRPr lang="ko-KR" altLang="en-US" sz="1400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  <a:p>
            <a:pPr defTabSz="914126" latinLnBrk="1"/>
            <a:endParaRPr lang="ko-KR" altLang="en-US" sz="1799" dirty="0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E5ED6391-48FB-444F-9BEB-6312C814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67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1BD7F-25E5-48FD-8151-DF56668E38DA}"/>
              </a:ext>
            </a:extLst>
          </p:cNvPr>
          <p:cNvSpPr txBox="1"/>
          <p:nvPr/>
        </p:nvSpPr>
        <p:spPr>
          <a:xfrm>
            <a:off x="184150" y="31115"/>
            <a:ext cx="1299210" cy="49981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Slide67</a:t>
            </a:r>
            <a:endParaRPr lang="ko-KR" altLang="en-US" sz="2000" b="1" i="0" strike="noStrike" cap="none" dirty="0">
              <a:solidFill>
                <a:schemeClr val="tx1"/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6915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49530" cy="3721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6675" y="2226310"/>
            <a:ext cx="457835" cy="857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7545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599440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49530" cy="3721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5945" y="4683760"/>
            <a:ext cx="457835" cy="19812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951865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/>
            <a:endParaRPr lang="ko-KR" altLang="en-US" sz="1799">
              <a:solidFill>
                <a:prstClr val="white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1" name="텍스트 상자 20"/>
          <p:cNvSpPr txBox="1">
            <a:spLocks/>
          </p:cNvSpPr>
          <p:nvPr/>
        </p:nvSpPr>
        <p:spPr>
          <a:xfrm>
            <a:off x="0" y="-8890"/>
            <a:ext cx="12122785" cy="6177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68</a:t>
            </a:r>
            <a:endParaRPr lang="ko-KR" altLang="en-US" sz="2000" b="1" i="0" strike="noStrike" cap="none" dirty="0">
              <a:solidFill>
                <a:schemeClr val="tx1"/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sz="3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가격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Price</a:t>
            </a:r>
            <a:endParaRPr lang="ko-KR" altLang="en-US" sz="3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중산층을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겨냥한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합리적인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임대보증금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18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평형 2억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중반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26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평형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중반</a:t>
            </a:r>
            <a:r>
              <a:rPr lang="en-US" altLang="ko-KR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가격구성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• 100%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환불되는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보증금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100% Refundable Entrance Deposit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원하는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서비스에만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돈을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지급함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Free for Service Schedule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•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운영중인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수도권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기존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경쟁시설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기준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약 60%</a:t>
            </a:r>
            <a:r>
              <a:rPr lang="ko-KR" altLang="en-US"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</a:t>
            </a:r>
            <a:r>
              <a:rPr lang="ko-KR" altLang="en-US"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70%수준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금액</a:t>
            </a:r>
            <a:r>
              <a:rPr sz="2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책정</a:t>
            </a: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sz="36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유통경로</a:t>
            </a:r>
            <a:r>
              <a:rPr lang="en-US"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3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Place</a:t>
            </a:r>
            <a:endParaRPr lang="ko-KR" altLang="en-US" sz="36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•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소비자로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직접연결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</a:t>
            </a:r>
            <a:r>
              <a:rPr lang="en-US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분양하는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직판형의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유통방식으로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시행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주 </a:t>
            </a:r>
            <a:r>
              <a:rPr lang="ko-KR" altLang="en-US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타켓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소비자층이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고령자이므로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존경과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정중함으로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대하고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인내를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가지고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상품을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설명하도록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판매원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•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실제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이용자와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구매를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결정하고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자금을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지불하는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구매자가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가능성이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높음을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고려하여야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•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상담과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상품설명을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위해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모델하우스를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활용함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•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상품의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일부를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구성하는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의료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케어 서비스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생활편의제공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프로그램을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집중</a:t>
            </a:r>
            <a:r>
              <a:rPr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부각함</a:t>
            </a:r>
            <a:endParaRPr lang="ko-KR" altLang="en-US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buFontTx/>
              <a:buNone/>
            </a:pPr>
            <a:endParaRPr lang="ko-KR" altLang="en-US" b="1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endParaRPr lang="ko-KR" altLang="en-US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</a:pPr>
            <a:r>
              <a:rPr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  </a:t>
            </a:r>
            <a:endParaRPr lang="ko-KR" altLang="en-US" dirty="0">
              <a:solidFill>
                <a:srgbClr val="FFFFFF"/>
              </a:solidFill>
              <a:latin typeface="Noto Sans KR Bold" charset="0"/>
              <a:ea typeface="Noto Sans KR Bold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400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r>
              <a:rPr sz="1400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 </a:t>
            </a:r>
            <a:endParaRPr lang="ko-KR" altLang="en-US" sz="1400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914400" latinLnBrk="1">
              <a:buFontTx/>
              <a:buNone/>
            </a:pPr>
            <a:endParaRPr lang="ko-KR" altLang="en-US" sz="1795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0ECD6EA8-522F-4DD6-BCF7-90D421B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68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01DCA3-DA65-43EB-9281-0AFFC921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8CE1B-2475-41BC-B667-09A219D44370}" type="slidenum">
              <a:rPr lang="en-US" altLang="ko-KR" smtClean="0"/>
              <a:pPr/>
              <a:t>69</a:t>
            </a:fld>
            <a:endParaRPr lang="en-US" altLang="ko-KR"/>
          </a:p>
        </p:txBody>
      </p:sp>
      <p:sp>
        <p:nvSpPr>
          <p:cNvPr id="3" name="AutoShape 11">
            <a:extLst>
              <a:ext uri="{FF2B5EF4-FFF2-40B4-BE49-F238E27FC236}">
                <a16:creationId xmlns:a16="http://schemas.microsoft.com/office/drawing/2014/main" id="{47BA5407-A7A7-41BA-91A6-27269D6D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1" y="1384300"/>
            <a:ext cx="3260189" cy="721995"/>
          </a:xfrm>
          <a:prstGeom prst="homePlate">
            <a:avLst>
              <a:gd name="adj" fmla="val 93407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프리 마케팅</a:t>
            </a:r>
            <a:endParaRPr kumimoji="1" lang="en-US" altLang="ko-KR" sz="20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EE7F6FE-7419-46F3-939E-66B7B8A51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1" y="2362200"/>
            <a:ext cx="3260189" cy="721995"/>
          </a:xfrm>
          <a:prstGeom prst="homePlate">
            <a:avLst>
              <a:gd name="adj" fmla="val 93407"/>
            </a:avLst>
          </a:prstGeom>
          <a:solidFill>
            <a:srgbClr val="F22EF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효율적 외부영업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3F039082-0B0F-42E2-82FF-E806305B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1" y="3340100"/>
            <a:ext cx="3260189" cy="721995"/>
          </a:xfrm>
          <a:prstGeom prst="homePlate">
            <a:avLst>
              <a:gd name="adj" fmla="val 93407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모델하우스</a:t>
            </a:r>
            <a:r>
              <a:rPr kumimoji="1" lang="en-US" altLang="ko-KR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 극대화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80A587F-2F3E-419B-982C-870A5AD98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1" y="4255135"/>
            <a:ext cx="3260189" cy="721995"/>
          </a:xfrm>
          <a:prstGeom prst="homePlate">
            <a:avLst>
              <a:gd name="adj" fmla="val 93407"/>
            </a:avLst>
          </a:prstGeom>
          <a:solidFill>
            <a:srgbClr val="6666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 분양사무실 활용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BC207004-0282-4A70-984D-18E238A45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1" y="5170170"/>
            <a:ext cx="3260189" cy="721995"/>
          </a:xfrm>
          <a:prstGeom prst="homePlate">
            <a:avLst>
              <a:gd name="adj" fmla="val 93407"/>
            </a:avLst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 요원</a:t>
            </a:r>
          </a:p>
          <a:p>
            <a:pPr algn="ctr" defTabSz="914126" fontAlgn="base" latinLnBrk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효율적 운영계획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A1E7AABF-4BC4-41B3-B1B5-923A55B84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605" y="1341755"/>
            <a:ext cx="3336290" cy="4823460"/>
          </a:xfrm>
          <a:prstGeom prst="rightArrowCallout">
            <a:avLst>
              <a:gd name="adj1" fmla="val 40441"/>
              <a:gd name="adj2" fmla="val 40441"/>
              <a:gd name="adj3" fmla="val 16667"/>
              <a:gd name="adj4" fmla="val 72398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예상 </a:t>
            </a:r>
            <a:r>
              <a:rPr kumimoji="1" lang="ko-KR" altLang="en-US"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타켓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지역 선정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관심 유도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모델하우스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방문객 극대화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사전 수요자 리스트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작성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기존 시공사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   연계 고객 확보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맨 투 맨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상담전략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   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-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전담 상담원제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     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(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방문에서 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–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계약 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    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– 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중도금 대출까지</a:t>
            </a: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)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</a:t>
            </a:r>
            <a:r>
              <a:rPr kumimoji="1" lang="ko-KR" altLang="en-US" sz="14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기확보</a:t>
            </a: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협력단체 활용</a:t>
            </a:r>
          </a:p>
          <a:p>
            <a:pPr defTabSz="914126" fontAlgn="base" latinLnBrk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ebdings" pitchFamily="18" charset="2"/>
              </a:rPr>
              <a:t>     가망고객 선정</a:t>
            </a:r>
            <a:endParaRPr kumimoji="1" lang="ko-KR" altLang="en-US" sz="1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004838C5-AC03-4309-817B-E9BE04A38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695" y="2362200"/>
            <a:ext cx="2414270" cy="2614930"/>
          </a:xfrm>
          <a:prstGeom prst="star16">
            <a:avLst>
              <a:gd name="adj" fmla="val 37500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126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계약율</a:t>
            </a:r>
            <a:endParaRPr kumimoji="1" lang="ko-KR" altLang="en-US" sz="20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defTabSz="914126" fontAlgn="base" latinLnBrk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극대화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504F2-2BF4-49CB-94F8-E6DFC6757885}"/>
              </a:ext>
            </a:extLst>
          </p:cNvPr>
          <p:cNvSpPr txBox="1"/>
          <p:nvPr/>
        </p:nvSpPr>
        <p:spPr>
          <a:xfrm>
            <a:off x="1367790" y="95885"/>
            <a:ext cx="8549640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2000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69</a:t>
            </a:r>
            <a:r>
              <a:rPr lang="en-US" altLang="ko-KR" sz="32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     </a:t>
            </a:r>
            <a:r>
              <a:rPr lang="en-US" altLang="ko-KR" sz="32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Noto Sans KR Bold" charset="0"/>
                <a:ea typeface="Noto Sans KR Bold" charset="0"/>
                <a:cs typeface="Times New Roman" charset="0"/>
              </a:rPr>
              <a:t>  </a:t>
            </a:r>
            <a:r>
              <a:rPr lang="ko-KR" altLang="en-US" sz="3200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        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마케팅 전략 계획도</a:t>
            </a:r>
          </a:p>
        </p:txBody>
      </p:sp>
    </p:spTree>
    <p:extLst>
      <p:ext uri="{BB962C8B-B14F-4D97-AF65-F5344CB8AC3E}">
        <p14:creationId xmlns:p14="http://schemas.microsoft.com/office/powerpoint/2010/main" val="426184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내용 개체 틀 5">
            <a:extLst>
              <a:ext uri="{FF2B5EF4-FFF2-40B4-BE49-F238E27FC236}">
                <a16:creationId xmlns:a16="http://schemas.microsoft.com/office/drawing/2014/main" id="{B17805E4-6BE7-48A2-8D19-C6C3ED291E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360531"/>
              </p:ext>
            </p:extLst>
          </p:nvPr>
        </p:nvGraphicFramePr>
        <p:xfrm>
          <a:off x="1" y="755292"/>
          <a:ext cx="12188824" cy="5501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9226">
                  <a:extLst>
                    <a:ext uri="{9D8B030D-6E8A-4147-A177-3AD203B41FA5}">
                      <a16:colId xmlns:a16="http://schemas.microsoft.com/office/drawing/2014/main" val="1037618191"/>
                    </a:ext>
                  </a:extLst>
                </a:gridCol>
                <a:gridCol w="3710840">
                  <a:extLst>
                    <a:ext uri="{9D8B030D-6E8A-4147-A177-3AD203B41FA5}">
                      <a16:colId xmlns:a16="http://schemas.microsoft.com/office/drawing/2014/main" val="926491222"/>
                    </a:ext>
                  </a:extLst>
                </a:gridCol>
                <a:gridCol w="759937">
                  <a:extLst>
                    <a:ext uri="{9D8B030D-6E8A-4147-A177-3AD203B41FA5}">
                      <a16:colId xmlns:a16="http://schemas.microsoft.com/office/drawing/2014/main" val="286085133"/>
                    </a:ext>
                  </a:extLst>
                </a:gridCol>
                <a:gridCol w="2636975">
                  <a:extLst>
                    <a:ext uri="{9D8B030D-6E8A-4147-A177-3AD203B41FA5}">
                      <a16:colId xmlns:a16="http://schemas.microsoft.com/office/drawing/2014/main" val="3941914324"/>
                    </a:ext>
                  </a:extLst>
                </a:gridCol>
                <a:gridCol w="1831846">
                  <a:extLst>
                    <a:ext uri="{9D8B030D-6E8A-4147-A177-3AD203B41FA5}">
                      <a16:colId xmlns:a16="http://schemas.microsoft.com/office/drawing/2014/main" val="857008819"/>
                    </a:ext>
                  </a:extLst>
                </a:gridCol>
              </a:tblGrid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부지대표지번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강원특별자치도 춘천시 </a:t>
                      </a:r>
                      <a:r>
                        <a:rPr lang="ko-KR" altLang="en-US" sz="2400" b="1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남산면</a:t>
                      </a:r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방하리 산 </a:t>
                      </a:r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95-1</a:t>
                      </a:r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번지 일원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107625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전체부지면적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5,655,389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</a:t>
                      </a:r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1,710,755 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6521978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사업부지면적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2,094,241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</a:t>
                      </a:r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633,508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7043279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건축면적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165,552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   50,079 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705973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전용면적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1,863,332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563,658 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9622280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지하면적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242,514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73,360 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6179851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연면적 </a:t>
                      </a:r>
                      <a:endParaRPr lang="ko-KR" altLang="en-US" sz="24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2,975,751 </a:t>
                      </a:r>
                      <a:endParaRPr lang="en-US" altLang="ko-KR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㎡ </a:t>
                      </a:r>
                      <a:endParaRPr lang="ko-KR" altLang="en-US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</a:t>
                      </a:r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900,165 </a:t>
                      </a:r>
                      <a:endParaRPr lang="en-US" altLang="ko-KR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평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6602532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건폐율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15.96%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용적률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187.30%</a:t>
                      </a:r>
                      <a:r>
                        <a:rPr lang="ko-KR" altLang="en-US" sz="2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0923602"/>
                  </a:ext>
                </a:extLst>
              </a:tr>
              <a:tr h="61125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건축규모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B1~30F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전체공급호수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31,360</a:t>
                      </a:r>
                      <a:endParaRPr lang="ko-KR" altLang="en-US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6900339"/>
                  </a:ext>
                </a:extLst>
              </a:tr>
            </a:tbl>
          </a:graphicData>
        </a:graphic>
      </p:graphicFrame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363DA07-781D-462F-8B62-C3842A94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C8482B-B274-436A-A48D-A75524FB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D3F12-82CC-4327-A857-8F27D236BC25}"/>
              </a:ext>
            </a:extLst>
          </p:cNvPr>
          <p:cNvSpPr txBox="1"/>
          <p:nvPr/>
        </p:nvSpPr>
        <p:spPr>
          <a:xfrm>
            <a:off x="4462994" y="232071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latin typeface="+mj-ea"/>
                <a:ea typeface="+mj-ea"/>
              </a:rPr>
              <a:t>사업의 개요</a:t>
            </a:r>
          </a:p>
        </p:txBody>
      </p:sp>
      <p:sp>
        <p:nvSpPr>
          <p:cNvPr id="9" name="Rect 0">
            <a:extLst>
              <a:ext uri="{FF2B5EF4-FFF2-40B4-BE49-F238E27FC236}">
                <a16:creationId xmlns:a16="http://schemas.microsoft.com/office/drawing/2014/main" id="{87FF416E-AE52-475A-BF46-5137DF5282B9}"/>
              </a:ext>
            </a:extLst>
          </p:cNvPr>
          <p:cNvSpPr txBox="1">
            <a:spLocks/>
          </p:cNvSpPr>
          <p:nvPr/>
        </p:nvSpPr>
        <p:spPr>
          <a:xfrm>
            <a:off x="1495877" y="201889"/>
            <a:ext cx="1094105" cy="36893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1800" b="1" i="0" strike="noStrike" cap="none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b="1" i="0" strike="noStrike" cap="none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7</a:t>
            </a:r>
            <a:endParaRPr lang="ko-KR" altLang="en-US" sz="18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057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32">
            <a:extLst>
              <a:ext uri="{FF2B5EF4-FFF2-40B4-BE49-F238E27FC236}">
                <a16:creationId xmlns:a16="http://schemas.microsoft.com/office/drawing/2014/main" id="{3FF26ADB-5F62-1F07-F176-613368056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140" y="339090"/>
            <a:ext cx="184150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가는각진제목체"/>
                <a:ea typeface="가는각진제목체"/>
                <a:cs typeface="가는각진제목체"/>
              </a:defRPr>
            </a:lvl9pPr>
          </a:lstStyle>
          <a:p>
            <a:pPr defTabSz="914126" eaLnBrk="1" fontAlgn="base" latinLnBrk="1" hangingPunct="1">
              <a:spcBef>
                <a:spcPct val="0"/>
              </a:spcBef>
              <a:spcAft>
                <a:spcPct val="0"/>
              </a:spcAft>
            </a:pPr>
            <a:endParaRPr lang="ko-KR" altLang="ko-KR" sz="1799">
              <a:solidFill>
                <a:prstClr val="white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495" y="953135"/>
            <a:ext cx="9725025" cy="604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kumimoji="1" lang="ko-KR" altLang="en-US" sz="20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분양순위 및 입소자격 계획안</a:t>
            </a:r>
            <a:endParaRPr kumimoji="1" lang="en-US" altLang="ko-KR" sz="20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분양방법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▣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임대 분양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종신임대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NFT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증서 발행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 발행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 순위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모집공고 현재 입주일 기준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이상인자 중에서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신청자가 당해 시설의 정원을 초과하는 때에는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다음 각호의 순위에 의하되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동순위자가 있는 때에는 신청 순위에 의한다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342797" indent="-342797"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①부양의무자가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없는자</a:t>
            </a:r>
            <a:endParaRPr kumimoji="1" lang="ko-KR" altLang="en-US" sz="16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797" indent="-342797"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②주민등록법상 연령이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많은자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342797" indent="-342797"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③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배우자와 함께 입소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하는자</a:t>
            </a:r>
            <a:endParaRPr kumimoji="1" lang="ko-KR" altLang="en-US" sz="16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입소자격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ㆍ단독취사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독립된 주거생활을 하는데 지장이 없는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입주시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이상인 자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ㆍ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부부 중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인만 만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60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 이상이면 입주 가능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ㆍ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간호목적으로 입주가능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ㆍ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</a:t>
            </a: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노인복지시설의 모집 건축기준공정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600" b="1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전체층수의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50%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 골조공사 완성된 때</a:t>
            </a: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노인복지주택은 제외</a:t>
            </a:r>
            <a:endParaRPr kumimoji="1" lang="en-US" altLang="ko-KR" sz="16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3C9A5-EB0E-F74C-560E-C8A34F738641}"/>
              </a:ext>
            </a:extLst>
          </p:cNvPr>
          <p:cNvSpPr txBox="1"/>
          <p:nvPr/>
        </p:nvSpPr>
        <p:spPr>
          <a:xfrm>
            <a:off x="1096645" y="85090"/>
            <a:ext cx="9077960" cy="7442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70</a:t>
            </a:r>
            <a:r>
              <a:rPr lang="en-US" altLang="ko-KR" sz="32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</a:t>
            </a:r>
            <a:r>
              <a:rPr lang="en-US" altLang="ko-KR" sz="32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Noto Sans KR Bold" charset="0"/>
                <a:ea typeface="Noto Sans KR Bold" charset="0"/>
                <a:cs typeface="Times New Roman" charset="0"/>
              </a:rPr>
              <a:t>                 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노인복지주택</a:t>
            </a:r>
            <a:r>
              <a:rPr lang="en-US" altLang="ko-KR" sz="32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입소자격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EE13F192-98AE-451E-B05E-F2B790D5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70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755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50165" cy="3727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7310" y="2226310"/>
            <a:ext cx="457835" cy="8636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818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60007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50165" cy="3727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6580" y="4683760"/>
            <a:ext cx="457835" cy="1987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711835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2" name="텍스트 상자 21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3" name="텍스트 상자 22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6" name="텍스트 상자 25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7" name="텍스트 상자 26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9" name="텍스트 상자 28"/>
          <p:cNvSpPr txBox="1">
            <a:spLocks/>
          </p:cNvSpPr>
          <p:nvPr/>
        </p:nvSpPr>
        <p:spPr>
          <a:xfrm>
            <a:off x="2988945" y="1113155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31" name="텍스트 상자 30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34" name="텍스트 상자 33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35" name="텍스트 상자 34"/>
          <p:cNvSpPr txBox="1"/>
          <p:nvPr/>
        </p:nvSpPr>
        <p:spPr>
          <a:xfrm>
            <a:off x="321945" y="6997"/>
            <a:ext cx="10292080" cy="72326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i="0" strike="noStrike" cap="none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71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                          </a:t>
            </a:r>
            <a:r>
              <a:rPr lang="ko-KR" altLang="en-US" sz="3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SWOT</a:t>
            </a:r>
            <a:r>
              <a:rPr lang="ko-KR" altLang="en-US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의한 종합분석</a:t>
            </a:r>
          </a:p>
        </p:txBody>
      </p:sp>
      <p:grpSp>
        <p:nvGrpSpPr>
          <p:cNvPr id="246838" name="그룹 246837"/>
          <p:cNvGrpSpPr/>
          <p:nvPr/>
        </p:nvGrpSpPr>
        <p:grpSpPr>
          <a:xfrm>
            <a:off x="345617" y="838517"/>
            <a:ext cx="5667375" cy="549275"/>
            <a:chOff x="229870" y="821055"/>
            <a:chExt cx="5316855" cy="549275"/>
          </a:xfrm>
          <a:noFill/>
        </p:grpSpPr>
        <p:pic>
          <p:nvPicPr>
            <p:cNvPr id="246839" name="그림 246838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29870" y="821055"/>
              <a:ext cx="5316855" cy="549275"/>
            </a:xfrm>
            <a:prstGeom prst="rect">
              <a:avLst/>
            </a:prstGeom>
            <a:noFill/>
          </p:spPr>
        </p:pic>
        <p:sp>
          <p:nvSpPr>
            <p:cNvPr id="246840" name="도형 246839"/>
            <p:cNvSpPr>
              <a:spLocks/>
            </p:cNvSpPr>
            <p:nvPr/>
          </p:nvSpPr>
          <p:spPr>
            <a:xfrm>
              <a:off x="321945" y="831850"/>
              <a:ext cx="5172075" cy="430530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강점</a:t>
              </a:r>
              <a:r>
                <a:rPr lang="en-US"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Strength</a:t>
              </a:r>
              <a:endParaRPr lang="ko-KR" altLang="en-US" sz="2000" b="1" dirty="0">
                <a:solidFill>
                  <a:srgbClr val="3399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6841" name="그룹 246840"/>
          <p:cNvGrpSpPr/>
          <p:nvPr/>
        </p:nvGrpSpPr>
        <p:grpSpPr>
          <a:xfrm>
            <a:off x="5870691" y="805192"/>
            <a:ext cx="5692774" cy="549275"/>
            <a:chOff x="5377180" y="807085"/>
            <a:chExt cx="5667375" cy="549275"/>
          </a:xfrm>
          <a:noFill/>
        </p:grpSpPr>
        <p:pic>
          <p:nvPicPr>
            <p:cNvPr id="246842" name="그림 246841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77180" y="807085"/>
              <a:ext cx="5667375" cy="549275"/>
            </a:xfrm>
            <a:prstGeom prst="rect">
              <a:avLst/>
            </a:prstGeom>
            <a:noFill/>
          </p:spPr>
        </p:pic>
        <p:sp>
          <p:nvSpPr>
            <p:cNvPr id="246843" name="도형 246842"/>
            <p:cNvSpPr>
              <a:spLocks/>
            </p:cNvSpPr>
            <p:nvPr/>
          </p:nvSpPr>
          <p:spPr>
            <a:xfrm>
              <a:off x="5451475" y="843280"/>
              <a:ext cx="5525135" cy="430530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endParaRPr lang="ko-KR" altLang="en-US" sz="1400" b="1" dirty="0">
                <a:solidFill>
                  <a:srgbClr val="FFFFFF"/>
                </a:solidFill>
                <a:latin typeface="맑은 고딕" charset="0"/>
                <a:ea typeface="굴림" charset="0"/>
              </a:endParaRPr>
            </a:p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약점</a:t>
              </a:r>
              <a:r>
                <a:rPr lang="en-US"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Weakness</a:t>
              </a:r>
              <a:endParaRPr lang="ko-KR" altLang="en-US" sz="2000" b="1" dirty="0">
                <a:solidFill>
                  <a:srgbClr val="3399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defTabSz="914126" latinLnBrk="1">
                <a:spcBef>
                  <a:spcPts val="800"/>
                </a:spcBef>
                <a:defRPr/>
              </a:pPr>
              <a:endParaRPr lang="ko-KR" altLang="en-US" sz="1400" b="1" dirty="0">
                <a:solidFill>
                  <a:srgbClr val="FFFFFF"/>
                </a:solidFill>
                <a:latin typeface="맑은 고딕" charset="0"/>
                <a:ea typeface="굴림" charset="0"/>
              </a:endParaRPr>
            </a:p>
          </p:txBody>
        </p:sp>
      </p:grpSp>
      <p:grpSp>
        <p:nvGrpSpPr>
          <p:cNvPr id="246844" name="그룹 246843"/>
          <p:cNvGrpSpPr/>
          <p:nvPr/>
        </p:nvGrpSpPr>
        <p:grpSpPr>
          <a:xfrm>
            <a:off x="319746" y="1336047"/>
            <a:ext cx="5632739" cy="2827020"/>
            <a:chOff x="256540" y="1309370"/>
            <a:chExt cx="5263515" cy="2827020"/>
          </a:xfrm>
          <a:solidFill>
            <a:schemeClr val="accent3">
              <a:lumMod val="75000"/>
            </a:schemeClr>
          </a:solidFill>
        </p:grpSpPr>
        <p:pic>
          <p:nvPicPr>
            <p:cNvPr id="246845" name="그림 246844"/>
            <p:cNvPicPr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256540" y="1309370"/>
              <a:ext cx="5263515" cy="2827020"/>
            </a:xfrm>
            <a:prstGeom prst="rect">
              <a:avLst/>
            </a:prstGeom>
            <a:grpFill/>
          </p:spPr>
        </p:pic>
        <p:sp>
          <p:nvSpPr>
            <p:cNvPr id="246846" name="도형 246845"/>
            <p:cNvSpPr/>
            <p:nvPr/>
          </p:nvSpPr>
          <p:spPr>
            <a:xfrm>
              <a:off x="387985" y="1313815"/>
              <a:ext cx="5132069" cy="2687320"/>
            </a:xfrm>
            <a:prstGeom prst="rect">
              <a:avLst/>
            </a:prstGeom>
            <a:grpFill/>
            <a:ln w="0">
              <a:noFill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defTabSz="914126" latinLnBrk="1">
                <a:spcBef>
                  <a:spcPts val="800"/>
                </a:spcBef>
                <a:defRPr/>
              </a:pPr>
              <a:endParaRPr lang="en-US" sz="1400" dirty="0">
                <a:solidFill>
                  <a:prstClr val="white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endPara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천혜의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자연환경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관광자원 풍부</a:t>
              </a:r>
              <a:r>
                <a:rPr lang="en-US" altLang="ko-KR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i="0" dirty="0" err="1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국제슬로시티</a:t>
              </a:r>
              <a:r>
                <a:rPr lang="ko-KR" altLang="en-US" sz="1400" b="1" i="0" dirty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인증도시</a:t>
              </a:r>
              <a:endPara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RTC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코인발행 자금조달 용이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조각투자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배당금 지급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블록체인을 활용한 스마트시티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알고리즘 자동화시스템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급속도로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고령화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증가추세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베이비붐세대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은퇴시작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재산상속에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대한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의식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변화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자녀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동거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부양의식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약화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퍼레니얼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세대와 함께 즐길 수 있는 문화공간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오페라하우스 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세컨하우스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관리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이용하면 힐링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쉼면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관리 및 수익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b="1" dirty="0">
                <a:solidFill>
                  <a:srgbClr val="FFFFFF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dirty="0">
                  <a:solidFill>
                    <a:srgbClr val="FFFFFF"/>
                  </a:solidFill>
                  <a:latin typeface="맑은 고딕"/>
                  <a:ea typeface="맑은 고딕"/>
                </a:rPr>
                <a:t>■ 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가는각진제목체"/>
              </a:endParaRPr>
            </a:p>
          </p:txBody>
        </p:sp>
      </p:grpSp>
      <p:grpSp>
        <p:nvGrpSpPr>
          <p:cNvPr id="246847" name="그룹 246846"/>
          <p:cNvGrpSpPr/>
          <p:nvPr/>
        </p:nvGrpSpPr>
        <p:grpSpPr>
          <a:xfrm>
            <a:off x="5846041" y="1294765"/>
            <a:ext cx="5668645" cy="2778760"/>
            <a:chOff x="5404485" y="1294765"/>
            <a:chExt cx="5668645" cy="2778760"/>
          </a:xfrm>
          <a:solidFill>
            <a:schemeClr val="accent3">
              <a:lumMod val="75000"/>
            </a:schemeClr>
          </a:solidFill>
        </p:grpSpPr>
        <p:pic>
          <p:nvPicPr>
            <p:cNvPr id="246848" name="그림 246847"/>
            <p:cNvPicPr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404485" y="1294765"/>
              <a:ext cx="5668645" cy="2778760"/>
            </a:xfrm>
            <a:prstGeom prst="rect">
              <a:avLst/>
            </a:prstGeom>
            <a:grpFill/>
          </p:spPr>
        </p:pic>
        <p:sp>
          <p:nvSpPr>
            <p:cNvPr id="246849" name="도형 246848"/>
            <p:cNvSpPr/>
            <p:nvPr/>
          </p:nvSpPr>
          <p:spPr>
            <a:xfrm>
              <a:off x="5534025" y="1360805"/>
              <a:ext cx="5452745" cy="2654300"/>
            </a:xfrm>
            <a:prstGeom prst="rect">
              <a:avLst/>
            </a:prstGeom>
            <a:grpFill/>
            <a:ln w="0">
              <a:noFill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효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문화의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영향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주변시설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인프라 부족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가족들과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떨어져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생활로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인한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외로움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일부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노인주택업체의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부실로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인한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불신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노인전용주거시설의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유용성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인식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미흡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정부지원책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미미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60세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이상만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입주가능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노인주거전문가와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노인전문업체의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부재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레지던스호텔 주소이전 불가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가는각진제목체"/>
              </a:endParaRPr>
            </a:p>
          </p:txBody>
        </p:sp>
      </p:grpSp>
      <p:grpSp>
        <p:nvGrpSpPr>
          <p:cNvPr id="246850" name="그룹 246849"/>
          <p:cNvGrpSpPr/>
          <p:nvPr/>
        </p:nvGrpSpPr>
        <p:grpSpPr>
          <a:xfrm>
            <a:off x="212043" y="3588541"/>
            <a:ext cx="5830023" cy="549275"/>
            <a:chOff x="153670" y="3580765"/>
            <a:chExt cx="5380990" cy="549275"/>
          </a:xfrm>
          <a:noFill/>
        </p:grpSpPr>
        <p:pic>
          <p:nvPicPr>
            <p:cNvPr id="246851" name="그림 246850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8135" y="3580765"/>
              <a:ext cx="5216525" cy="549275"/>
            </a:xfrm>
            <a:prstGeom prst="rect">
              <a:avLst/>
            </a:prstGeom>
            <a:noFill/>
          </p:spPr>
        </p:pic>
        <p:sp>
          <p:nvSpPr>
            <p:cNvPr id="246852" name="도형 246851"/>
            <p:cNvSpPr>
              <a:spLocks/>
            </p:cNvSpPr>
            <p:nvPr/>
          </p:nvSpPr>
          <p:spPr>
            <a:xfrm>
              <a:off x="153670" y="3580765"/>
              <a:ext cx="5074285" cy="429895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기회</a:t>
              </a:r>
              <a:r>
                <a:rPr lang="en-US"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Opportunity </a:t>
              </a:r>
              <a:endParaRPr lang="ko-KR" altLang="en-US" sz="2000" b="1" dirty="0">
                <a:solidFill>
                  <a:srgbClr val="3399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6853" name="그룹 246852"/>
          <p:cNvGrpSpPr/>
          <p:nvPr/>
        </p:nvGrpSpPr>
        <p:grpSpPr>
          <a:xfrm>
            <a:off x="296390" y="4079524"/>
            <a:ext cx="5715866" cy="2455676"/>
            <a:chOff x="256540" y="4029075"/>
            <a:chExt cx="5302885" cy="2520950"/>
          </a:xfrm>
          <a:solidFill>
            <a:schemeClr val="accent3">
              <a:lumMod val="75000"/>
            </a:schemeClr>
          </a:solidFill>
        </p:grpSpPr>
        <p:pic>
          <p:nvPicPr>
            <p:cNvPr id="246854" name="그림 246853"/>
            <p:cNvPicPr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256540" y="4029075"/>
              <a:ext cx="5302885" cy="2520950"/>
            </a:xfrm>
            <a:prstGeom prst="rect">
              <a:avLst/>
            </a:prstGeom>
            <a:grpFill/>
          </p:spPr>
        </p:pic>
        <p:sp>
          <p:nvSpPr>
            <p:cNvPr id="246855" name="도형 246854"/>
            <p:cNvSpPr/>
            <p:nvPr/>
          </p:nvSpPr>
          <p:spPr>
            <a:xfrm>
              <a:off x="378460" y="4117975"/>
              <a:ext cx="5105400" cy="2374265"/>
            </a:xfrm>
            <a:prstGeom prst="rect">
              <a:avLst/>
            </a:prstGeom>
            <a:grpFill/>
            <a:ln w="0">
              <a:noFill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defTabSz="914126" latinLnBrk="1">
                <a:spcBef>
                  <a:spcPts val="800"/>
                </a:spcBef>
                <a:defRPr/>
              </a:pPr>
              <a:endParaRPr sz="1400" dirty="0">
                <a:solidFill>
                  <a:srgbClr val="FFFFFF"/>
                </a:solidFill>
                <a:latin typeface="맑은 고딕"/>
                <a:ea typeface="맑은 고딕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endParaRPr sz="1400" dirty="0">
                <a:solidFill>
                  <a:prstClr val="white"/>
                </a:solidFill>
                <a:latin typeface="맑은 고딕"/>
                <a:ea typeface="맑은 고딕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 춘천 국회의원과 춘천시에서 은퇴자마을 유치 적극 활동</a:t>
              </a:r>
              <a:endPara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Malgun Gothic Semilight" panose="020B0502040204020203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강원특별자치도 지정으로 개발 지원</a:t>
              </a:r>
              <a:r>
                <a:rPr lang="en-US" altLang="ko-KR" sz="1400" b="1" dirty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, </a:t>
              </a:r>
              <a:r>
                <a:rPr lang="ko-KR" altLang="en-US" sz="1400" b="1" dirty="0">
                  <a:solidFill>
                    <a:schemeClr val="tx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cs typeface="Malgun Gothic Semilight" panose="020B0502040204020203" pitchFamily="50" charset="-127"/>
                </a:rPr>
                <a:t>산악 관광 활성화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활기찬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삶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Active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Life을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보낼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있는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기회</a:t>
              </a:r>
              <a:endPara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여유로운 삶</a:t>
              </a:r>
              <a:r>
                <a:rPr lang="en-US" altLang="ko-KR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en-US" altLang="ko-KR"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Leisgrely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Life </a:t>
              </a:r>
              <a:r>
                <a:rPr lang="ko-KR" altLang="en-US"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즐길수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있는 기회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잊지못할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추억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Lifelong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Memory만들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기회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자녀들에게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부양거부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Two Only No Kids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기회</a:t>
              </a:r>
              <a:endParaRPr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성공한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노후</a:t>
              </a:r>
              <a:r>
                <a:rPr 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Successful Aging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자리매김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기회</a:t>
              </a:r>
              <a:endPara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세컨하우스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별장</a:t>
              </a:r>
              <a:r>
                <a:rPr lang="en-US" altLang="ko-KR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좋은 조건으로 가질 기회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맑은 고딕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가는각진제목체"/>
              </a:endParaRPr>
            </a:p>
          </p:txBody>
        </p:sp>
      </p:grpSp>
      <p:grpSp>
        <p:nvGrpSpPr>
          <p:cNvPr id="246856" name="그룹 246855"/>
          <p:cNvGrpSpPr/>
          <p:nvPr/>
        </p:nvGrpSpPr>
        <p:grpSpPr>
          <a:xfrm>
            <a:off x="5870690" y="3710338"/>
            <a:ext cx="5692775" cy="549275"/>
            <a:chOff x="5390515" y="3596640"/>
            <a:chExt cx="5692775" cy="549275"/>
          </a:xfrm>
          <a:noFill/>
        </p:grpSpPr>
        <p:pic>
          <p:nvPicPr>
            <p:cNvPr id="246857" name="그림 246856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90515" y="3596640"/>
              <a:ext cx="5692775" cy="549275"/>
            </a:xfrm>
            <a:prstGeom prst="rect">
              <a:avLst/>
            </a:prstGeom>
            <a:noFill/>
          </p:spPr>
        </p:pic>
        <p:sp>
          <p:nvSpPr>
            <p:cNvPr id="246858" name="도형 246857"/>
            <p:cNvSpPr>
              <a:spLocks/>
            </p:cNvSpPr>
            <p:nvPr/>
          </p:nvSpPr>
          <p:spPr>
            <a:xfrm>
              <a:off x="5463540" y="3632200"/>
              <a:ext cx="5549265" cy="429895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위협</a:t>
              </a:r>
              <a:r>
                <a:rPr lang="en-US"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2000" b="1" dirty="0">
                  <a:solidFill>
                    <a:srgbClr val="3399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Threat</a:t>
              </a:r>
              <a:endParaRPr lang="ko-KR" altLang="en-US" sz="2000" b="1" dirty="0">
                <a:solidFill>
                  <a:srgbClr val="3399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6859" name="그룹 246858"/>
          <p:cNvGrpSpPr/>
          <p:nvPr/>
        </p:nvGrpSpPr>
        <p:grpSpPr>
          <a:xfrm>
            <a:off x="5863791" y="4058920"/>
            <a:ext cx="5748453" cy="2501265"/>
            <a:chOff x="5436870" y="4058920"/>
            <a:chExt cx="5666740" cy="2501265"/>
          </a:xfrm>
          <a:noFill/>
        </p:grpSpPr>
        <p:pic>
          <p:nvPicPr>
            <p:cNvPr id="246860" name="그림 246859"/>
            <p:cNvPicPr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5436870" y="4058920"/>
              <a:ext cx="5666740" cy="2501265"/>
            </a:xfrm>
            <a:prstGeom prst="rect">
              <a:avLst/>
            </a:prstGeom>
            <a:noFill/>
          </p:spPr>
        </p:pic>
        <p:sp>
          <p:nvSpPr>
            <p:cNvPr id="246861" name="도형 246860"/>
            <p:cNvSpPr/>
            <p:nvPr/>
          </p:nvSpPr>
          <p:spPr>
            <a:xfrm>
              <a:off x="5572125" y="4217670"/>
              <a:ext cx="5497195" cy="22250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굴림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제도적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활성화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지원책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취약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복지수요에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따르는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국가재정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부담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시니어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실버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타운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인식부족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lnSpc>
                  <a:spcPct val="140000"/>
                </a:lnSpc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암호화폐 부정적 시각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lnSpc>
                  <a:spcPct val="140000"/>
                </a:lnSpc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등락이 심한 고위험 금융상품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                                                                 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경제적</a:t>
              </a: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여유</a:t>
              </a:r>
              <a:r>
                <a:rPr 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4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고가상품</a:t>
              </a:r>
              <a:r>
                <a:rPr lang="ko-KR" altLang="en-US"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</a:p>
            <a:p>
              <a:pPr defTabSz="914126" latinLnBrk="1">
                <a:lnSpc>
                  <a:spcPct val="140000"/>
                </a:lnSpc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세계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경기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불황으로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인한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경제적</a:t>
              </a:r>
              <a:r>
                <a:rPr sz="14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400" b="1" dirty="0" err="1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어려움</a:t>
              </a:r>
              <a:endPara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4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</a:t>
              </a:r>
              <a:endPara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772BFB56-0355-4D1F-97A9-D806AF5C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71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>
            <a:spLocks/>
          </p:cNvSpPr>
          <p:nvPr/>
        </p:nvSpPr>
        <p:spPr>
          <a:xfrm>
            <a:off x="717550" y="246634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5" name="텍스트 상자 4"/>
          <p:cNvSpPr txBox="1">
            <a:spLocks/>
          </p:cNvSpPr>
          <p:nvPr/>
        </p:nvSpPr>
        <p:spPr>
          <a:xfrm>
            <a:off x="743585" y="2531110"/>
            <a:ext cx="50165" cy="3727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6" name="텍스트 상자 5"/>
          <p:cNvSpPr txBox="1">
            <a:spLocks/>
          </p:cNvSpPr>
          <p:nvPr/>
        </p:nvSpPr>
        <p:spPr>
          <a:xfrm flipV="1">
            <a:off x="67310" y="2226310"/>
            <a:ext cx="457835" cy="8636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텍스트 상자 6"/>
          <p:cNvSpPr txBox="1">
            <a:spLocks/>
          </p:cNvSpPr>
          <p:nvPr/>
        </p:nvSpPr>
        <p:spPr>
          <a:xfrm>
            <a:off x="678180" y="2335530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7" name="텍스트 상자 16"/>
          <p:cNvSpPr txBox="1">
            <a:spLocks/>
          </p:cNvSpPr>
          <p:nvPr/>
        </p:nvSpPr>
        <p:spPr>
          <a:xfrm>
            <a:off x="600075" y="470979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8" name="텍스트 상자 17"/>
          <p:cNvSpPr txBox="1">
            <a:spLocks/>
          </p:cNvSpPr>
          <p:nvPr/>
        </p:nvSpPr>
        <p:spPr>
          <a:xfrm>
            <a:off x="1291590" y="4709795"/>
            <a:ext cx="50165" cy="3727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9" name="텍스트 상자 18"/>
          <p:cNvSpPr txBox="1">
            <a:spLocks/>
          </p:cNvSpPr>
          <p:nvPr/>
        </p:nvSpPr>
        <p:spPr>
          <a:xfrm>
            <a:off x="576580" y="4683760"/>
            <a:ext cx="457835" cy="1987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0" name="텍스트 상자 19"/>
          <p:cNvSpPr txBox="1">
            <a:spLocks/>
          </p:cNvSpPr>
          <p:nvPr/>
        </p:nvSpPr>
        <p:spPr>
          <a:xfrm>
            <a:off x="711835" y="4801235"/>
            <a:ext cx="457835" cy="9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none" lIns="89512" tIns="46343" rIns="89512" bIns="46343" numCol="1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2" name="텍스트 상자 21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3" name="텍스트 상자 22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6" name="텍스트 상자 25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7" name="텍스트 상자 26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29" name="텍스트 상자 28"/>
          <p:cNvSpPr txBox="1">
            <a:spLocks/>
          </p:cNvSpPr>
          <p:nvPr/>
        </p:nvSpPr>
        <p:spPr>
          <a:xfrm>
            <a:off x="2988945" y="1113155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31" name="텍스트 상자 30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sp>
        <p:nvSpPr>
          <p:cNvPr id="34" name="텍스트 상자 33"/>
          <p:cNvSpPr txBox="1">
            <a:spLocks/>
          </p:cNvSpPr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Malgun Gothic" charset="0"/>
                <a:ea typeface="Malgun Gothic" charset="0"/>
              </a:rPr>
              <a:t> </a:t>
            </a:r>
            <a:endParaRPr lang="ko-KR" altLang="en-US" sz="1350">
              <a:solidFill>
                <a:srgbClr val="000000"/>
              </a:solidFill>
              <a:latin typeface="Malgun Gothic" charset="0"/>
              <a:ea typeface="Malgun Gothic" charset="0"/>
            </a:endParaRPr>
          </a:p>
        </p:txBody>
      </p:sp>
      <p:grpSp>
        <p:nvGrpSpPr>
          <p:cNvPr id="247817" name="그룹 247816"/>
          <p:cNvGrpSpPr/>
          <p:nvPr/>
        </p:nvGrpSpPr>
        <p:grpSpPr>
          <a:xfrm>
            <a:off x="408158" y="1828800"/>
            <a:ext cx="2580787" cy="4527550"/>
            <a:chOff x="1088390" y="1828800"/>
            <a:chExt cx="2355850" cy="4527550"/>
          </a:xfrm>
          <a:solidFill>
            <a:schemeClr val="accent3">
              <a:lumMod val="75000"/>
            </a:schemeClr>
          </a:solidFill>
        </p:grpSpPr>
        <p:pic>
          <p:nvPicPr>
            <p:cNvPr id="247818" name="그림 247817"/>
            <p:cNvPicPr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088390" y="1828800"/>
              <a:ext cx="2355850" cy="4527550"/>
            </a:xfrm>
            <a:prstGeom prst="rect">
              <a:avLst/>
            </a:prstGeom>
            <a:grpFill/>
          </p:spPr>
        </p:pic>
        <p:sp>
          <p:nvSpPr>
            <p:cNvPr id="247819" name="도형 247818"/>
            <p:cNvSpPr/>
            <p:nvPr/>
          </p:nvSpPr>
          <p:spPr>
            <a:xfrm>
              <a:off x="1110615" y="1858010"/>
              <a:ext cx="2313940" cy="4477385"/>
            </a:xfrm>
            <a:prstGeom prst="rect">
              <a:avLst/>
            </a:prstGeom>
            <a:grpFill/>
            <a:ln w="0">
              <a:noFill/>
            </a:ln>
          </p:spPr>
          <p:txBody>
            <a:bodyPr vert="horz" wrap="square" lIns="91416" tIns="45708" rIns="91416" bIns="45708" anchor="t">
              <a:noAutofit/>
            </a:bodyPr>
            <a:lstStyle/>
            <a:p>
              <a:pPr defTabSz="914126" latinLnBrk="1">
                <a:lnSpc>
                  <a:spcPct val="150000"/>
                </a:lnSpc>
                <a:spcBef>
                  <a:spcPts val="800"/>
                </a:spcBef>
                <a:defRPr/>
              </a:pPr>
              <a:endParaRPr lang="en-US" sz="1600" dirty="0">
                <a:solidFill>
                  <a:srgbClr val="FFFFFF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endParaRPr>
            </a:p>
            <a:p>
              <a:pPr defTabSz="914126" latinLnBrk="1">
                <a:lnSpc>
                  <a:spcPct val="150000"/>
                </a:lnSpc>
                <a:spcBef>
                  <a:spcPts val="800"/>
                </a:spcBef>
                <a:defRPr/>
              </a:pPr>
              <a:endParaRPr lang="en-US" sz="1600" dirty="0">
                <a:solidFill>
                  <a:srgbClr val="FFFFFF"/>
                </a:solidFill>
                <a:latin typeface="Noto Sans KR Bold" panose="020B0200000000000000" pitchFamily="50" charset="-127"/>
                <a:ea typeface="Noto Sans KR Bold" panose="020B0200000000000000" pitchFamily="50" charset="-127"/>
              </a:endParaRPr>
            </a:p>
            <a:p>
              <a:pPr defTabSz="914126" latinLnBrk="1">
                <a:lnSpc>
                  <a:spcPct val="150000"/>
                </a:lnSpc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주변시설 인프라부족</a:t>
              </a:r>
              <a:endParaRPr lang="en-US" altLang="ko-KR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병원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문화시설 등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1가구 2주택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가족과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별거생활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■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은퇴자마을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인식부족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7820" name="그룹 247819"/>
          <p:cNvGrpSpPr/>
          <p:nvPr/>
        </p:nvGrpSpPr>
        <p:grpSpPr>
          <a:xfrm>
            <a:off x="432506" y="1097280"/>
            <a:ext cx="3139529" cy="836930"/>
            <a:chOff x="1034416" y="1097280"/>
            <a:chExt cx="2542539" cy="836930"/>
          </a:xfrm>
          <a:noFill/>
        </p:grpSpPr>
        <p:pic>
          <p:nvPicPr>
            <p:cNvPr id="247821" name="그림 247820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4416" y="1097280"/>
              <a:ext cx="2123292" cy="836930"/>
            </a:xfrm>
            <a:prstGeom prst="rect">
              <a:avLst/>
            </a:prstGeom>
            <a:noFill/>
          </p:spPr>
        </p:pic>
        <p:sp>
          <p:nvSpPr>
            <p:cNvPr id="247822" name="도형 247821"/>
            <p:cNvSpPr>
              <a:spLocks/>
            </p:cNvSpPr>
            <p:nvPr/>
          </p:nvSpPr>
          <p:spPr>
            <a:xfrm>
              <a:off x="1058545" y="1120775"/>
              <a:ext cx="2518410" cy="794385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약점</a:t>
              </a:r>
              <a:r>
                <a:rPr lang="en-US" sz="2000" b="1" dirty="0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2000" b="1" dirty="0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Weakness</a:t>
              </a:r>
              <a:endParaRPr lang="ko-KR" altLang="en-US" sz="2000" b="1" dirty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7823" name="그룹 247822"/>
          <p:cNvGrpSpPr/>
          <p:nvPr/>
        </p:nvGrpSpPr>
        <p:grpSpPr>
          <a:xfrm>
            <a:off x="2988945" y="1078865"/>
            <a:ext cx="8767373" cy="836930"/>
            <a:chOff x="3407410" y="1078865"/>
            <a:chExt cx="7747635" cy="836930"/>
          </a:xfrm>
          <a:noFill/>
        </p:grpSpPr>
        <p:pic>
          <p:nvPicPr>
            <p:cNvPr id="247824" name="그림 247823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7410" y="1078865"/>
              <a:ext cx="7747635" cy="836930"/>
            </a:xfrm>
            <a:prstGeom prst="rect">
              <a:avLst/>
            </a:prstGeom>
            <a:noFill/>
          </p:spPr>
        </p:pic>
        <p:sp>
          <p:nvSpPr>
            <p:cNvPr id="247825" name="도형 247824"/>
            <p:cNvSpPr>
              <a:spLocks/>
            </p:cNvSpPr>
            <p:nvPr/>
          </p:nvSpPr>
          <p:spPr>
            <a:xfrm>
              <a:off x="3448050" y="1101725"/>
              <a:ext cx="7677150" cy="794385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algn="ctr" defTabSz="914126" latinLnBrk="1">
                <a:spcBef>
                  <a:spcPts val="800"/>
                </a:spcBef>
                <a:defRPr/>
              </a:pPr>
              <a:r>
                <a:rPr sz="2000" b="1" dirty="0" err="1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보완</a:t>
              </a:r>
              <a:r>
                <a:rPr sz="2000" b="1" dirty="0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2000" b="1" dirty="0" err="1">
                  <a:solidFill>
                    <a:srgbClr val="0066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대책</a:t>
              </a:r>
              <a:endParaRPr lang="ko-KR" altLang="en-US" sz="2000" b="1" dirty="0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47826" name="그룹 247825"/>
          <p:cNvGrpSpPr/>
          <p:nvPr/>
        </p:nvGrpSpPr>
        <p:grpSpPr>
          <a:xfrm>
            <a:off x="2935410" y="1903730"/>
            <a:ext cx="8845258" cy="4451350"/>
            <a:chOff x="3414395" y="1903730"/>
            <a:chExt cx="7949022" cy="4451350"/>
          </a:xfrm>
          <a:solidFill>
            <a:schemeClr val="accent3">
              <a:lumMod val="75000"/>
            </a:schemeClr>
          </a:solidFill>
        </p:grpSpPr>
        <p:pic>
          <p:nvPicPr>
            <p:cNvPr id="247827" name="그림 247826"/>
            <p:cNvPicPr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3414395" y="1929765"/>
              <a:ext cx="7949022" cy="4425315"/>
            </a:xfrm>
            <a:prstGeom prst="rect">
              <a:avLst/>
            </a:prstGeom>
            <a:grpFill/>
          </p:spPr>
        </p:pic>
        <p:sp>
          <p:nvSpPr>
            <p:cNvPr id="247828" name="도형 247827"/>
            <p:cNvSpPr/>
            <p:nvPr/>
          </p:nvSpPr>
          <p:spPr>
            <a:xfrm>
              <a:off x="3462506" y="1903730"/>
              <a:ext cx="7900911" cy="4425315"/>
            </a:xfrm>
            <a:prstGeom prst="rect">
              <a:avLst/>
            </a:prstGeom>
            <a:grpFill/>
            <a:ln w="0">
              <a:noFill/>
            </a:ln>
          </p:spPr>
          <p:txBody>
            <a:bodyPr vert="horz" wrap="square" lIns="91416" tIns="45708" rIns="91416" bIns="45708" anchor="ctr">
              <a:noAutofit/>
            </a:bodyPr>
            <a:lstStyle/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바탕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노인전문종합병원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아트센터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오페라하우스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영화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13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개관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설치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실시간 교육문화강좌 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자율주행 </a:t>
              </a:r>
              <a:r>
                <a:rPr lang="ko-KR" altLang="en-US"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서틀버스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및 자율주행차 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24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시간 운행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RTC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코인으로 결제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임대분양으로 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가구 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주택 무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취등록세 및 재산세 무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종신사용권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NFT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증서발행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금요일부터 토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요일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오후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리조트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내 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야외공연장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 콘서트 홀에서 유명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연예인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공연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원하는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직종에서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즐겁게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일하며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수익창출</a:t>
              </a:r>
              <a:r>
                <a:rPr 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병원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아트센터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음악DJ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강사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등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유료자원봉사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일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시간 일자리 창출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경비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쇼핑센터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음식점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관리요원 등</a:t>
              </a:r>
              <a:endParaRPr lang="en-US" altLang="ko-KR"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동아리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활동으로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이성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사귀기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프로그램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노부모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부양방식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변화</a:t>
              </a:r>
              <a:r>
                <a:rPr 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은퇴자마을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노인천국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홍보활동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딸,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며느니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아들과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골프장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및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체육시설에서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함께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운동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은퇴자마을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서비스로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삶의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질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항상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고부갈등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해소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홍보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저렴한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비용으로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해외여행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및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다양한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만끽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학문연구</a:t>
              </a:r>
              <a:endParaRPr sz="16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4126" latinLnBrk="1">
                <a:spcBef>
                  <a:spcPts val="800"/>
                </a:spcBef>
                <a:defRPr/>
              </a:pP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►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종합클리닉센터에서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매년 </a:t>
              </a:r>
              <a:r>
                <a:rPr sz="1600" b="1" dirty="0" err="1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무료검사</a:t>
              </a:r>
              <a:r>
                <a:rPr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골프장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피트니스 센터</a:t>
              </a:r>
              <a:r>
                <a:rPr lang="en-US" alt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수영장 등에서 운동 생활화</a:t>
              </a:r>
            </a:p>
            <a:p>
              <a:pPr defTabSz="914126" latinLnBrk="1">
                <a:spcBef>
                  <a:spcPts val="800"/>
                </a:spcBef>
                <a:defRPr/>
              </a:pPr>
              <a:endParaRPr lang="ko-KR" altLang="en-US" sz="1400" dirty="0">
                <a:solidFill>
                  <a:srgbClr val="FFFFFF"/>
                </a:solidFill>
                <a:latin typeface="맑은 고딕"/>
                <a:ea typeface="가는각진제목체"/>
              </a:endParaRPr>
            </a:p>
          </p:txBody>
        </p:sp>
      </p:grpSp>
      <p:sp>
        <p:nvSpPr>
          <p:cNvPr id="247846" name="도형 247845"/>
          <p:cNvSpPr/>
          <p:nvPr/>
        </p:nvSpPr>
        <p:spPr>
          <a:xfrm>
            <a:off x="932815" y="94615"/>
            <a:ext cx="10222865" cy="744243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72</a:t>
            </a: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</a:t>
            </a:r>
            <a:r>
              <a:rPr lang="ko-KR" altLang="en-US" sz="3200" b="1" i="0" strike="noStrike" cap="none" dirty="0">
                <a:ln w="9525" cap="flat" cmpd="sng">
                  <a:noFill/>
                  <a:prstDash/>
                </a:ln>
                <a:latin typeface="맑은 고딕" panose="020B0503020000020004" pitchFamily="50" charset="-127"/>
                <a:ea typeface="맑은 고딕" panose="020B0503020000020004" pitchFamily="50" charset="-127"/>
                <a:cs typeface="Times New Roman" charset="0"/>
              </a:rPr>
              <a:t>             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약점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보완</a:t>
            </a:r>
            <a:r>
              <a:rPr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대책</a:t>
            </a:r>
            <a:endParaRPr lang="ko-KR" altLang="en-US" sz="32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F25842A3-B327-46B8-B4A1-1731ED23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72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1000" y="233680"/>
            <a:ext cx="8229600" cy="1143000"/>
          </a:xfrm>
        </p:spPr>
        <p:txBody>
          <a:bodyPr/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b="1" dirty="0" err="1">
                <a:latin typeface="+mj-ea"/>
              </a:rPr>
              <a:t>리스크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관리</a:t>
            </a:r>
            <a:endParaRPr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4E83E-81EB-41C2-873C-28D5A6CCDF58}"/>
              </a:ext>
            </a:extLst>
          </p:cNvPr>
          <p:cNvSpPr txBox="1"/>
          <p:nvPr/>
        </p:nvSpPr>
        <p:spPr>
          <a:xfrm>
            <a:off x="985267" y="2021531"/>
            <a:ext cx="9754870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73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판매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법률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재무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공사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,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운영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리스크를 사전에 분석하고 관리 전략을 수립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할 것입니다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5E4ABABC-983A-41D0-80A4-BAE25568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 dirty="0"/>
              <a:t>             </a:t>
            </a:r>
            <a:r>
              <a:rPr lang="ko-KR" altLang="en-US" b="1" dirty="0"/>
              <a:t>더 </a:t>
            </a:r>
            <a:r>
              <a:rPr lang="ko-KR" altLang="en-US" b="1" dirty="0" err="1"/>
              <a:t>리버사이드</a:t>
            </a:r>
            <a:r>
              <a:rPr lang="ko-KR" altLang="en-US" b="1" dirty="0"/>
              <a:t>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8EC1F527-7699-44AE-A13A-3D6D53EC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상자 3"/>
          <p:cNvSpPr txBox="1"/>
          <p:nvPr/>
        </p:nvSpPr>
        <p:spPr>
          <a:xfrm>
            <a:off x="717550" y="246634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5" name="텍스트 상자 4"/>
          <p:cNvSpPr txBox="1"/>
          <p:nvPr/>
        </p:nvSpPr>
        <p:spPr>
          <a:xfrm>
            <a:off x="743585" y="2531110"/>
            <a:ext cx="50165" cy="37274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텍스트 상자 5"/>
          <p:cNvSpPr txBox="1"/>
          <p:nvPr/>
        </p:nvSpPr>
        <p:spPr>
          <a:xfrm flipV="1">
            <a:off x="67310" y="2226310"/>
            <a:ext cx="457835" cy="86360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7" name="텍스트 상자 6"/>
          <p:cNvSpPr txBox="1"/>
          <p:nvPr/>
        </p:nvSpPr>
        <p:spPr>
          <a:xfrm>
            <a:off x="678180" y="2335530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7" name="텍스트 상자 16"/>
          <p:cNvSpPr txBox="1"/>
          <p:nvPr/>
        </p:nvSpPr>
        <p:spPr>
          <a:xfrm>
            <a:off x="600075" y="470979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8" name="텍스트 상자 17"/>
          <p:cNvSpPr txBox="1"/>
          <p:nvPr/>
        </p:nvSpPr>
        <p:spPr>
          <a:xfrm>
            <a:off x="1291590" y="4709795"/>
            <a:ext cx="50165" cy="37274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9" name="텍스트 상자 18"/>
          <p:cNvSpPr txBox="1"/>
          <p:nvPr/>
        </p:nvSpPr>
        <p:spPr>
          <a:xfrm>
            <a:off x="576580" y="4683760"/>
            <a:ext cx="457835" cy="19875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0" name="텍스트 상자 19"/>
          <p:cNvSpPr txBox="1"/>
          <p:nvPr/>
        </p:nvSpPr>
        <p:spPr>
          <a:xfrm>
            <a:off x="711835" y="4801235"/>
            <a:ext cx="457835" cy="93345"/>
          </a:xfrm>
          <a:prstGeom prst="rect">
            <a:avLst/>
          </a:prstGeom>
          <a:noFill/>
          <a:ln w="0">
            <a:noFill/>
          </a:ln>
        </p:spPr>
        <p:txBody>
          <a:bodyPr vert="eaVert" wrap="none" lIns="89512" tIns="46343" rIns="89512" bIns="46343" anchor="t">
            <a:spAutoFit/>
          </a:bodyPr>
          <a:lstStyle/>
          <a:p>
            <a:pPr defTabSz="914126" latinLnBrk="1">
              <a:defRPr/>
            </a:pPr>
            <a:endParaRPr lang="ko-KR" altLang="en-US" sz="1799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22" name="텍스트 상자 21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3" name="텍스트 상자 22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6" name="텍스트 상자 25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7" name="텍스트 상자 26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29" name="텍스트 상자 28"/>
          <p:cNvSpPr txBox="1"/>
          <p:nvPr/>
        </p:nvSpPr>
        <p:spPr>
          <a:xfrm>
            <a:off x="2988945" y="95123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1" name="텍스트 상자 30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4" name="텍스트 상자 33"/>
          <p:cNvSpPr txBox="1"/>
          <p:nvPr/>
        </p:nvSpPr>
        <p:spPr>
          <a:xfrm>
            <a:off x="3808730" y="2286000"/>
            <a:ext cx="4572000" cy="20891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defRPr/>
            </a:pPr>
            <a:r>
              <a:rPr sz="135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endParaRPr lang="ko-KR" altLang="en-US" sz="1350">
              <a:solidFill>
                <a:srgbClr val="000000"/>
              </a:solidFill>
              <a:latin typeface="맑은 고딕"/>
              <a:ea typeface="맑은 고딕"/>
            </a:endParaRPr>
          </a:p>
        </p:txBody>
      </p:sp>
      <p:sp>
        <p:nvSpPr>
          <p:cNvPr id="35" name="텍스트 상자 34"/>
          <p:cNvSpPr txBox="1"/>
          <p:nvPr/>
        </p:nvSpPr>
        <p:spPr>
          <a:xfrm>
            <a:off x="464185" y="-116840"/>
            <a:ext cx="1702435" cy="54356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sz="2800" b="1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74</a:t>
            </a:r>
            <a:endParaRPr lang="ko-KR" altLang="en-US" sz="2000" b="1" i="0" strike="noStrike" cap="none" dirty="0">
              <a:ln w="9525" cap="flat" cmpd="sng">
                <a:noFill/>
                <a:prstDash/>
              </a:ln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 defTabSz="914400" latinLnBrk="1">
              <a:lnSpc>
                <a:spcPct val="150000"/>
              </a:lnSpc>
              <a:buFontTx/>
              <a:buNone/>
              <a:defRPr/>
            </a:pPr>
            <a:r>
              <a:rPr lang="ko-KR" altLang="en-US" sz="2000" b="1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</a:t>
            </a:r>
          </a:p>
        </p:txBody>
      </p:sp>
      <p:sp>
        <p:nvSpPr>
          <p:cNvPr id="36" name="도형 35"/>
          <p:cNvSpPr>
            <a:spLocks/>
          </p:cNvSpPr>
          <p:nvPr/>
        </p:nvSpPr>
        <p:spPr>
          <a:xfrm>
            <a:off x="328295" y="53340"/>
            <a:ext cx="11795760" cy="1059970"/>
          </a:xfrm>
          <a:prstGeom prst="rect">
            <a:avLst/>
          </a:prstGeom>
          <a:noFill/>
          <a:ln>
            <a:noFill/>
            <a:prstDash/>
          </a:ln>
        </p:spPr>
        <p:txBody>
          <a:bodyPr vert="horz" wrap="square" lIns="92075" tIns="36195" rIns="92075" bIns="90170" numCol="1" anchor="t">
            <a:spAutoFit/>
          </a:bodyPr>
          <a:lstStyle/>
          <a:p>
            <a:pPr marL="0" indent="0" defTabSz="763270" eaLnBrk="0" latinLnBrk="1" hangingPunct="0">
              <a:lnSpc>
                <a:spcPct val="150000"/>
              </a:lnSpc>
              <a:buFontTx/>
              <a:buNone/>
              <a:defRPr/>
            </a:pPr>
            <a:endParaRPr lang="ko-KR" altLang="en-US" sz="1600" b="1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  <a:p>
            <a:pPr marL="0" indent="0" defTabSz="763270" eaLnBrk="0" latinLnBrk="1" hangingPunct="0">
              <a:lnSpc>
                <a:spcPct val="150000"/>
              </a:lnSpc>
              <a:buFontTx/>
              <a:buNone/>
              <a:defRPr/>
            </a:pPr>
            <a:r>
              <a:rPr lang="en-US" sz="2000" b="1" dirty="0">
                <a:solidFill>
                  <a:srgbClr val="FFFFFF"/>
                </a:solidFill>
                <a:latin typeface="Noto Sans KR Bold" charset="0"/>
                <a:ea typeface="Noto Sans KR Bold" charset="0"/>
              </a:rPr>
              <a:t> </a:t>
            </a:r>
            <a:r>
              <a:rPr lang="ko-KR" altLang="en-US" sz="28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리스크 대책 방안</a:t>
            </a:r>
            <a:r>
              <a:rPr lang="en-US" altLang="ko-KR" sz="2800" b="1" i="0" strike="noStrike" cap="none" dirty="0">
                <a:ln w="9525" cap="flat" cmpd="sng">
                  <a:noFill/>
                  <a:prstDash/>
                </a:ln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사전예약제</a:t>
            </a:r>
            <a:r>
              <a:rPr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r>
              <a:rPr lang="en-US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신탁사</a:t>
            </a:r>
            <a:r>
              <a:rPr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계좌</a:t>
            </a:r>
            <a:r>
              <a:rPr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입금</a:t>
            </a:r>
            <a:endParaRPr lang="ko-KR" altLang="en-US" sz="28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7" name="그림 36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8295" y="1089025"/>
            <a:ext cx="11283950" cy="5343525"/>
          </a:xfrm>
          <a:prstGeom prst="rect">
            <a:avLst/>
          </a:prstGeom>
          <a:noFill/>
        </p:spPr>
      </p:pic>
      <p:sp>
        <p:nvSpPr>
          <p:cNvPr id="38" name="텍스트 상자 37"/>
          <p:cNvSpPr txBox="1"/>
          <p:nvPr/>
        </p:nvSpPr>
        <p:spPr>
          <a:xfrm>
            <a:off x="464185" y="1196340"/>
            <a:ext cx="11124565" cy="520001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0" tIns="0" rIns="0" bIns="0" anchor="t">
            <a:noAutofit/>
          </a:bodyPr>
          <a:lstStyle/>
          <a:p>
            <a:pPr defTabSz="914126" latinLnBrk="1">
              <a:lnSpc>
                <a:spcPct val="120000"/>
              </a:lnSpc>
              <a:defRPr/>
            </a:pPr>
            <a:endParaRPr lang="en-US" altLang="ko-KR" sz="1400" b="1" dirty="0">
              <a:solidFill>
                <a:srgbClr val="FFFFFF"/>
              </a:solidFill>
              <a:latin typeface="Noto Sans KR Bold" panose="020B0200000000000000" pitchFamily="50" charset="-127"/>
              <a:ea typeface="Noto Sans KR Bold" panose="020B0200000000000000" pitchFamily="50" charset="-127"/>
            </a:endParaRPr>
          </a:p>
          <a:p>
            <a:pPr defTabSz="914126" latinLnBrk="1">
              <a:lnSpc>
                <a:spcPct val="120000"/>
              </a:lnSpc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◆1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증권사를 주관사로 하여 국내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외 블록체인 및 암호화폐 거래소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만여개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관련업체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금융업체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공기업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대기업 대상 적극 홍보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프라이빗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세일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프리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세일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30%,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메인세일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퍼블릭세일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40%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상장 전 장외거래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OTC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자금조달 완료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공기업 및 대기업 은퇴자 중심으로 집단모집 및 사전 코인발행 자금조달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국내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외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STO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거래소 상장 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en-US" altLang="ko-KR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코인은 리조트내 부동산과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페깅되어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있어 안전하고 실생활에 사용할 수 있는 코인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리조트 내에서 현금으로 사용가능 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 구매자는 노인복지주택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레지던스호텔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한옥빌리지 중 선택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종신이용 할 수 있는 종신회원권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NFT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토큰발행 지급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리조트내 카지노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호텔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종합병원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부대시설 영업 수익금을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 보유량에 비례하여 자동으로 배당금 지급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대대적 홍보활동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ㆍ초기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RTC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코인 판매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100%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위해 국내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외 대대적인 광고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TV, YouTube,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라디오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일간지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파워인터넷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SNS, TV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홈쇼핑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ㆍ모든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홍보물을 이용하여 소나기식 광고몰이 집행</a:t>
            </a:r>
          </a:p>
          <a:p>
            <a:pPr defTabSz="914126" latinLnBrk="1">
              <a:lnSpc>
                <a:spcPct val="120000"/>
              </a:lnSpc>
              <a:defRPr/>
            </a:pP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◆2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코인 판매 달성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미달시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부동산 분양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파워마케팅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ㆍ점조직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판매전략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MLM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실수요자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투자자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확보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헷지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제거</a:t>
            </a:r>
            <a:endParaRPr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은퇴자마을 리조트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입주하면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시니어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천국이라는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구전마케팅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Word of  mouth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marketing으로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인식을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고취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ㆍ분양팀을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체계적으로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교육시켜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정예화하고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베이비붐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세대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노인세대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1,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00만명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노인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100만명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역이민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활성화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ㆍ공무원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퇴직자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군인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행정공무원 등 및 대기업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삼성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현대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대우 등을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선별하여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TM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집단모집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바람몰이식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붐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리조트에 부모님 모시고 자식들은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세컨드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하우스</a:t>
            </a:r>
            <a:r>
              <a:rPr 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별장으로 사용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손자녀들은 놀이시설 즐길 수 있으며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쉽게 가족여행을 떠날 수 있고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부모님과 가끔 만남으로 고부갈등 해소될 수 있습니다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레지던스호텔은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별장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이용하면 힐링 되고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쉼면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관리 해 주고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단기 객실판매 수익을 주는 수익형 부동산</a:t>
            </a:r>
          </a:p>
          <a:p>
            <a:pPr defTabSz="914126" latinLnBrk="1">
              <a:lnSpc>
                <a:spcPct val="120000"/>
              </a:lnSpc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미계약분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일반분양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전국은행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접수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1000대1경쟁,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초기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프리미엄이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형성될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있도록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획기적인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분양전략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1,2,3안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90AE9E90-80CB-42FB-8574-3F573E6E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74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3502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B3B73A2-5B2B-4C2D-8286-FAEEBAFA6E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1560" y="-6350"/>
            <a:ext cx="10320020" cy="1143000"/>
          </a:xfrm>
        </p:spPr>
        <p:txBody>
          <a:bodyPr>
            <a:normAutofit/>
          </a:bodyPr>
          <a:lstStyle/>
          <a:p>
            <a:r>
              <a:rPr sz="3600" b="1" dirty="0" err="1">
                <a:latin typeface="+mj-ea"/>
              </a:rPr>
              <a:t>개발팀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토큰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언락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스케줄</a:t>
            </a:r>
            <a:r>
              <a:rPr lang="en-US" sz="3600" b="1" dirty="0">
                <a:latin typeface="+mj-ea"/>
              </a:rPr>
              <a:t>, </a:t>
            </a:r>
            <a:r>
              <a:rPr sz="3600" b="1" dirty="0">
                <a:latin typeface="+mj-ea"/>
              </a:rPr>
              <a:t>총 9996억 개, 4년</a:t>
            </a:r>
          </a:p>
        </p:txBody>
      </p:sp>
      <p:graphicFrame>
        <p:nvGraphicFramePr>
          <p:cNvPr id="9" name="Chart 2">
            <a:extLst>
              <a:ext uri="{FF2B5EF4-FFF2-40B4-BE49-F238E27FC236}">
                <a16:creationId xmlns:a16="http://schemas.microsoft.com/office/drawing/2014/main" id="{BECCABDF-4B11-4F64-BE37-1E1F11EFF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59052"/>
              </p:ext>
            </p:extLst>
          </p:nvPr>
        </p:nvGraphicFramePr>
        <p:xfrm>
          <a:off x="5104660" y="1989138"/>
          <a:ext cx="5486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33C912-0271-4EAE-A5CB-CB89B609DB5B}"/>
              </a:ext>
            </a:extLst>
          </p:cNvPr>
          <p:cNvSpPr txBox="1"/>
          <p:nvPr/>
        </p:nvSpPr>
        <p:spPr>
          <a:xfrm>
            <a:off x="363984" y="1862434"/>
            <a:ext cx="4740676" cy="390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endParaRPr lang="en-US" altLang="ko-KR" sz="2000" b="1" kern="0" dirty="0">
              <a:solidFill>
                <a:schemeClr val="accent1">
                  <a:lumMod val="75000"/>
                </a:schemeClr>
              </a:solidFill>
              <a:effectLst/>
              <a:latin typeface="Noto Sans KR Bold" panose="020B0200000000000000" pitchFamily="50" charset="-127"/>
              <a:ea typeface="Noto Sans KR Bold" panose="020B0200000000000000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ㆍ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개발팀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창립자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에 배정된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8.33%,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ㆍ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약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9,996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억 개 토큰의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언락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스케줄을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보시겠습니다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ㆍ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매년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25%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씩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4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년에 걸쳐 해제되며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ㆍ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프로젝트의 장기적 신뢰성을</a:t>
            </a:r>
            <a:endParaRPr lang="en-US" altLang="ko-KR" sz="2000" b="1" dirty="0">
              <a:solidFill>
                <a:schemeClr val="accent1">
                  <a:lumMod val="7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panose="02020603050405020304" pitchFamily="18" charset="0"/>
              </a:rPr>
              <a:t>  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보장합니다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endParaRPr lang="ko-KR" altLang="ko-KR" sz="2000" b="1" dirty="0">
              <a:solidFill>
                <a:schemeClr val="accent1">
                  <a:lumMod val="7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바닥글 개체 틀 6">
            <a:extLst>
              <a:ext uri="{FF2B5EF4-FFF2-40B4-BE49-F238E27FC236}">
                <a16:creationId xmlns:a16="http://schemas.microsoft.com/office/drawing/2014/main" id="{8EC4EF4D-C466-4C4F-82C8-68368706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E30E0605-4120-4207-B1B2-D10F4525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C9983-1C12-4DD9-A1E3-706F9FF6DF6A}"/>
              </a:ext>
            </a:extLst>
          </p:cNvPr>
          <p:cNvSpPr txBox="1"/>
          <p:nvPr/>
        </p:nvSpPr>
        <p:spPr>
          <a:xfrm>
            <a:off x="961007" y="1270024"/>
            <a:ext cx="1666783" cy="45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US" altLang="ko-KR" sz="18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Noto Sans KR Bold" panose="020B0200000000000000" pitchFamily="50" charset="-127"/>
                <a:ea typeface="Noto Sans KR Bold" panose="020B0200000000000000" pitchFamily="50" charset="-127"/>
                <a:cs typeface="Times New Roman" panose="02020603050405020304" pitchFamily="18" charset="0"/>
              </a:rPr>
              <a:t>Slide 75</a:t>
            </a:r>
          </a:p>
        </p:txBody>
      </p:sp>
    </p:spTree>
    <p:extLst>
      <p:ext uri="{BB962C8B-B14F-4D97-AF65-F5344CB8AC3E}">
        <p14:creationId xmlns:p14="http://schemas.microsoft.com/office/powerpoint/2010/main" val="1577549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282F5433-EFE0-4C9D-88B1-EC1831CDF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61620"/>
            <a:ext cx="10634345" cy="58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IR 핵심 메시지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,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ea"/>
              </a:rPr>
              <a:t>투자 포인트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CBFA5-4B1C-4687-BBBC-EB6654FDB769}"/>
              </a:ext>
            </a:extLst>
          </p:cNvPr>
          <p:cNvSpPr txBox="1"/>
          <p:nvPr/>
        </p:nvSpPr>
        <p:spPr>
          <a:xfrm>
            <a:off x="457201" y="818515"/>
            <a:ext cx="11190302" cy="6034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1.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STO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에 의한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RTC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코인 발행하여 자금을 조달합니다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2. RTC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코인 지급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종신이용권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지급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수분양자가 종신이용권 보증금을 납부하면 상응하는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RTC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코인을 지급받습니다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지급된 코인은 리조트 내에서 현금처럼 사용 가능합니다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3.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세계 누구라도 분양 받을 수 있습니다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보증금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납부는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스테이블코인으로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세계 어디에서나 납부 가능합니다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소유권 이전등기 없이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NFT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종신이용권 지급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외국인 부동산 취득관련 법률과 무관합니다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NFT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는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오픈씨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마켓에서 거래 가능합니다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4.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분기별 배당금 지급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리조트내 카지노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병원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호텔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부대시설 등에서 발생한 영업 수익금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RTC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코인 보유량에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 비례하여 분기별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배당금으로 스마트 </a:t>
            </a:r>
            <a:r>
              <a:rPr lang="ko-KR" altLang="en-US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컨트랙트에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의해 자동 지급됩니다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5.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입주자는 월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60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만원으로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식과 부대시설 기본서비스를 받을 수 있습니다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  <a:defRPr sz="2000">
                <a:solidFill>
                  <a:srgbClr val="2C3E50"/>
                </a:solidFill>
                <a:latin typeface="Noto Sans KR Regular"/>
              </a:defRPr>
            </a:pP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- 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원하시분은 월 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100</a:t>
            </a:r>
            <a:r>
              <a: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만원 상당의 유료자원봉사활동을 할 수 있습니다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5" name="바닥글 개체 틀 14">
            <a:extLst>
              <a:ext uri="{FF2B5EF4-FFF2-40B4-BE49-F238E27FC236}">
                <a16:creationId xmlns:a16="http://schemas.microsoft.com/office/drawing/2014/main" id="{14862681-FED1-4BB1-9D6B-557A1E20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8EDE0F19-8708-4FBC-A86B-03406994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85A38-87E1-453F-8833-B5942DBE6F69}"/>
              </a:ext>
            </a:extLst>
          </p:cNvPr>
          <p:cNvSpPr txBox="1"/>
          <p:nvPr/>
        </p:nvSpPr>
        <p:spPr>
          <a:xfrm>
            <a:off x="457199" y="261620"/>
            <a:ext cx="1713230" cy="459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US" altLang="ko-KR" sz="1800" b="1" kern="0" dirty="0">
                <a:solidFill>
                  <a:schemeClr val="accent1">
                    <a:lumMod val="75000"/>
                  </a:schemeClr>
                </a:solidFill>
                <a:effectLst/>
                <a:latin typeface="Noto Sans KR Bold" panose="020B0200000000000000" pitchFamily="50" charset="-127"/>
                <a:ea typeface="Noto Sans KR Bold" panose="020B0200000000000000" pitchFamily="50" charset="-127"/>
                <a:cs typeface="Times New Roman" panose="02020603050405020304" pitchFamily="18" charset="0"/>
              </a:rPr>
              <a:t>Slide </a:t>
            </a:r>
            <a:r>
              <a:rPr lang="en-US" altLang="ko-KR" b="1" kern="0" dirty="0">
                <a:solidFill>
                  <a:schemeClr val="accent1">
                    <a:lumMod val="75000"/>
                  </a:schemeClr>
                </a:solidFill>
                <a:effectLst/>
                <a:latin typeface="Noto Sans KR Bold" panose="020B0200000000000000" pitchFamily="50" charset="-127"/>
                <a:ea typeface="Noto Sans KR Bold" panose="020B0200000000000000" pitchFamily="50" charset="-127"/>
                <a:cs typeface="Times New Roman" panose="02020603050405020304" pitchFamily="18" charset="0"/>
              </a:rPr>
              <a:t>76</a:t>
            </a:r>
            <a:endParaRPr lang="ko-KR" altLang="ko-KR" sz="1800" b="1" kern="0" dirty="0">
              <a:solidFill>
                <a:schemeClr val="accent1">
                  <a:lumMod val="75000"/>
                </a:schemeClr>
              </a:solidFill>
              <a:effectLst/>
              <a:latin typeface="Noto Sans KR Bold" panose="020B0200000000000000" pitchFamily="50" charset="-127"/>
              <a:ea typeface="Noto Sans KR Bold" panose="020B0200000000000000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130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71015" y="274955"/>
            <a:ext cx="8229600" cy="1143000"/>
          </a:xfrm>
        </p:spPr>
        <p:txBody>
          <a:bodyPr/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b="1" dirty="0" err="1">
                <a:latin typeface="+mj-ea"/>
              </a:rPr>
              <a:t>지역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경제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효과</a:t>
            </a:r>
            <a:endParaRPr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BF155-900D-47D6-A345-85000AC6B5E2}"/>
              </a:ext>
            </a:extLst>
          </p:cNvPr>
          <p:cNvSpPr txBox="1"/>
          <p:nvPr/>
        </p:nvSpPr>
        <p:spPr>
          <a:xfrm>
            <a:off x="1012054" y="1626704"/>
            <a:ext cx="10360796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77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건설과 운영 과정에서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5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만 명 이상의 고용 창출이 예상됩니다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또한 지역 상권 활성화에도 크게 기여할 것입니다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23CC972B-8A60-41FA-8A4F-61946B5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C619D5A-6217-426F-B879-5C77234F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7685" y="12192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투자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수익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구조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EEE9B-5063-4A5B-B327-AB36EDEBC0F8}"/>
              </a:ext>
            </a:extLst>
          </p:cNvPr>
          <p:cNvSpPr txBox="1"/>
          <p:nvPr/>
        </p:nvSpPr>
        <p:spPr>
          <a:xfrm>
            <a:off x="541538" y="1492108"/>
            <a:ext cx="11505460" cy="358950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78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투자자에게는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RTC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및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NFT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 거래 프리미엄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맑은 고딕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배당금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수익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및 부동산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가치 상승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프리미엄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그리고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STO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토큰 가치 상승이라는 세 가지 수익 구조가 제공됩니다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16A86D32-583C-4A3C-91AF-D4C0B37F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C06CBAF-8606-4229-BF73-0A7B37C8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44345" y="339725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>
                <a:latin typeface="+mj-ea"/>
              </a:rPr>
              <a:t>ESG &amp; </a:t>
            </a:r>
            <a:r>
              <a:rPr b="1" dirty="0" err="1">
                <a:latin typeface="+mj-ea"/>
              </a:rPr>
              <a:t>지속가능성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B829F-1FCF-4073-A12C-AAD32A943925}"/>
              </a:ext>
            </a:extLst>
          </p:cNvPr>
          <p:cNvSpPr txBox="1"/>
          <p:nvPr/>
        </p:nvSpPr>
        <p:spPr>
          <a:xfrm>
            <a:off x="727968" y="1733170"/>
            <a:ext cx="10582183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79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프로젝트는 친환경 에너지와 스마트 인프라를 기반으로 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이와 함께 사회적 가치를 창출하며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ESG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기준을 충족합니다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EDEB2A7F-73CA-45EE-8066-22A8CF7A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9ED5D735-072F-4158-ACC1-4D0FE9E2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2735" y="-15938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위치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개요</a:t>
            </a:r>
            <a:endParaRPr sz="3600" b="1" dirty="0">
              <a:latin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30" y="1820545"/>
            <a:ext cx="9751060" cy="4436110"/>
          </a:xfrm>
          <a:prstGeom prst="rect">
            <a:avLst/>
          </a:prstGeom>
        </p:spPr>
      </p:pic>
      <p:pic>
        <p:nvPicPr>
          <p:cNvPr id="8" name="test_slide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" y="99695"/>
            <a:ext cx="99695" cy="99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01CA27-0B07-4329-AFD9-429C1E66C472}"/>
              </a:ext>
            </a:extLst>
          </p:cNvPr>
          <p:cNvSpPr txBox="1"/>
          <p:nvPr/>
        </p:nvSpPr>
        <p:spPr>
          <a:xfrm>
            <a:off x="710213" y="662305"/>
            <a:ext cx="10928411" cy="12023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spcBef>
                <a:spcPts val="2400"/>
              </a:spcBef>
              <a:buFontTx/>
              <a:buNone/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Noto Sans KR" charset="0"/>
                <a:ea typeface="Noto Sans KR" charset="0"/>
                <a:cs typeface="Times New Roman" charset="0"/>
              </a:rPr>
              <a:t>Slide 8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Noto Sans KR" charset="0"/>
              <a:ea typeface="Noto Sans KR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본 프로젝트의 부지는 강원특별자치도 춘천시 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남산면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방하리 산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95-1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번지에 위치합니다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                                                        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ko-KR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서울과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수도권에서 약 한 시간 거리에 있어 접근성이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매우 </a:t>
            </a:r>
            <a:r>
              <a:rPr lang="ko-KR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뛰어납니다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10" name="바닥글 개체 틀 9">
            <a:extLst>
              <a:ext uri="{FF2B5EF4-FFF2-40B4-BE49-F238E27FC236}">
                <a16:creationId xmlns:a16="http://schemas.microsoft.com/office/drawing/2014/main" id="{E43F5575-A6FC-45E7-BA14-AA083524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B69F087B-3555-4149-9E63-A86F8759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2735" y="23622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인허가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절차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B3AA0-1FE6-4A16-A50D-76AFF4317592}"/>
              </a:ext>
            </a:extLst>
          </p:cNvPr>
          <p:cNvSpPr txBox="1"/>
          <p:nvPr/>
        </p:nvSpPr>
        <p:spPr>
          <a:xfrm>
            <a:off x="1003177" y="1695844"/>
            <a:ext cx="9473053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80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사업지는 </a:t>
            </a:r>
            <a:r>
              <a:rPr lang="ko-KR" altLang="ko-KR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수변지역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및 산지 전용 규제에 해당합니다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이에 따라 체계적인 인허가 절차를 준비하고 있습니다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D2B167ED-A772-4D04-A731-2E7FF222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6777242-6C15-46E7-956F-45BC204C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68805" y="21590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환경영향평가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전략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A52D8-058E-4BCC-A380-609238E94117}"/>
              </a:ext>
            </a:extLst>
          </p:cNvPr>
          <p:cNvSpPr txBox="1"/>
          <p:nvPr/>
        </p:nvSpPr>
        <p:spPr>
          <a:xfrm>
            <a:off x="923279" y="1448115"/>
            <a:ext cx="10449572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81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엔지니어링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회사와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협력해 환경영향평가를 철저히 진행합니다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친환경 설계를 반영하여 리스크를 최소화합니다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F34141D1-CC15-499B-B3F6-974C05A0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5918E44-5DF9-4D0F-AD84-51F1E46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3760" y="23622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추진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일정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81E64-0B01-4E02-9C38-ED26C2BEE1D0}"/>
              </a:ext>
            </a:extLst>
          </p:cNvPr>
          <p:cNvSpPr txBox="1"/>
          <p:nvPr/>
        </p:nvSpPr>
        <p:spPr>
          <a:xfrm>
            <a:off x="2467980" y="1379855"/>
            <a:ext cx="6514465" cy="282160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82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연도별 로드맵에 따라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주요 마일스톤을 차례로 달성합니다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454E3FFE-A27F-41E1-9521-8E9910F30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2006B72A-6DBE-43A7-8B7F-497E3618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7170" y="21590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파트너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협력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6F561-33DF-4BA7-BC28-8CCA414D169F}"/>
              </a:ext>
            </a:extLst>
          </p:cNvPr>
          <p:cNvSpPr txBox="1"/>
          <p:nvPr/>
        </p:nvSpPr>
        <p:spPr>
          <a:xfrm>
            <a:off x="1578529" y="1243626"/>
            <a:ext cx="9392501" cy="43640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83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증권사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건설사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운영</a:t>
            </a:r>
            <a:r>
              <a:rPr lang="ko-KR" altLang="ko-KR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등 주요 파트너와의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컨소시엄을 통해 프로젝트를 안정적으로 추진합니다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6D4F5E21-AD38-464C-8914-C5117D69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6EE68DE-7D5A-472B-ADCC-ED7E84CB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3225" y="23622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사업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단계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4DE2D-2EE1-4FEE-AC24-C9760E336702}"/>
              </a:ext>
            </a:extLst>
          </p:cNvPr>
          <p:cNvSpPr txBox="1"/>
          <p:nvPr/>
        </p:nvSpPr>
        <p:spPr>
          <a:xfrm>
            <a:off x="1937824" y="1243626"/>
            <a:ext cx="7173156" cy="43707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84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사업은 </a:t>
            </a:r>
            <a:r>
              <a:rPr lang="ko-KR" altLang="ko-KR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인</a:t>
            </a:r>
            <a:r>
              <a:rPr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ㆍ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허가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코인 발행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Noto Sans KR Bold" charset="0"/>
              </a:rPr>
              <a:t>· 부동산 공급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공사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착공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Noto Sans KR Bold" charset="0"/>
              </a:rPr>
              <a:t>· 완공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운영의 단계로 추진됩니다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F277535C-D067-424A-8E64-BBC76196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C01BF763-D67C-4A0B-8E00-48996C63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9294" y="621347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핵심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투자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포인트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0AA1F-8974-4689-98C2-7D5399F31289}"/>
              </a:ext>
            </a:extLst>
          </p:cNvPr>
          <p:cNvSpPr txBox="1"/>
          <p:nvPr/>
        </p:nvSpPr>
        <p:spPr>
          <a:xfrm>
            <a:off x="1864312" y="1651944"/>
            <a:ext cx="6923454" cy="437074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85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핵심 투자 포인트는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안정적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STO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구조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글로벌 수요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ESG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가치입니다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482C1303-EE77-46E6-AB3C-EDBEC508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54337917-102D-446F-B4BA-CE8B7CF8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6575" y="274955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 err="1">
                <a:latin typeface="+mj-ea"/>
              </a:rPr>
              <a:t>비전</a:t>
            </a:r>
            <a:r>
              <a:rPr b="1" dirty="0">
                <a:latin typeface="+mj-ea"/>
              </a:rPr>
              <a:t> </a:t>
            </a:r>
            <a:r>
              <a:rPr b="1" dirty="0" err="1">
                <a:latin typeface="+mj-ea"/>
              </a:rPr>
              <a:t>강조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A57F6-E80F-4A0C-945C-1356016569CB}"/>
              </a:ext>
            </a:extLst>
          </p:cNvPr>
          <p:cNvSpPr txBox="1"/>
          <p:nvPr/>
        </p:nvSpPr>
        <p:spPr>
          <a:xfrm>
            <a:off x="1917577" y="1761885"/>
            <a:ext cx="8371642" cy="28149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86</a:t>
            </a:r>
          </a:p>
          <a:p>
            <a:pPr marL="0" indent="0">
              <a:spcBef>
                <a:spcPts val="2400"/>
              </a:spcBef>
              <a:buFontTx/>
              <a:buNone/>
            </a:pP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더 </a:t>
            </a:r>
            <a:r>
              <a:rPr lang="ko-KR" altLang="ko-KR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리버사이드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복합 리조트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스마트시티는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아시아를 대표하는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맑은 고딕" charset="0"/>
              </a:rPr>
              <a:t>복합 리조트가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될 것입니다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33D6BAF2-6E5D-403C-9346-B1911AF2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B6D4E856-08C2-4511-99FC-0987625AD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EB036F8-4B02-4C2A-8A4F-CC14BF7F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87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  <p:sp>
        <p:nvSpPr>
          <p:cNvPr id="7" name="텍스트 상자 1">
            <a:extLst>
              <a:ext uri="{FF2B5EF4-FFF2-40B4-BE49-F238E27FC236}">
                <a16:creationId xmlns:a16="http://schemas.microsoft.com/office/drawing/2014/main" id="{49364566-E3F9-4F16-A36A-C39A5C4C67E4}"/>
              </a:ext>
            </a:extLst>
          </p:cNvPr>
          <p:cNvSpPr txBox="1"/>
          <p:nvPr/>
        </p:nvSpPr>
        <p:spPr>
          <a:xfrm>
            <a:off x="0" y="0"/>
            <a:ext cx="11717867" cy="689038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marL="0" lv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b="1" dirty="0">
                <a:latin typeface="맑은 고딕"/>
                <a:ea typeface="맑은 고딕"/>
              </a:rPr>
              <a:t>                                                         </a:t>
            </a:r>
          </a:p>
          <a:p>
            <a:pPr defTabSz="914400" latinLnBrk="1">
              <a:defRPr/>
            </a:pPr>
            <a:r>
              <a:rPr lang="en-US" sz="1400" b="1" dirty="0">
                <a:latin typeface="맑은 고딕"/>
                <a:ea typeface="맑은 고딕"/>
              </a:rPr>
              <a:t>   </a:t>
            </a:r>
            <a:r>
              <a:rPr lang="en-US" altLang="ko-KR" sz="14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87</a:t>
            </a:r>
          </a:p>
          <a:p>
            <a:pPr marL="0" lv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400" b="1" dirty="0">
                <a:latin typeface="맑은 고딕"/>
                <a:ea typeface="맑은 고딕"/>
              </a:rPr>
              <a:t>                                                         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◈ 더 </a:t>
            </a:r>
            <a:r>
              <a:rPr lang="ko-KR" altLang="en-US" sz="1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복합 리조트 개발 사업에 즈음하여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…..</a:t>
            </a:r>
            <a:endParaRPr lang="ko-KR" altLang="en-US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급변하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세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속에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부동산개발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문화를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창조하는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저희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스마트시티 유한회사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주거시설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실버타운 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레지던스호텔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상업시설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리조트시설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전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부문에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사업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타당성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분석에서부터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관리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운용계획에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이르기까지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기술을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접목한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부동산개발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전반에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걸친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개발전문회사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분양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전문회사로써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21세기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신주거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문화의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새로운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업무에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주력을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있으며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새로운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문화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창조에</a:t>
            </a:r>
            <a:endParaRPr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전략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(Strategy)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다하고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있습니다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더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나아가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글로벌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지속적으로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빠르게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변화하고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있습니다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현재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한국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시장은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지나칠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정도로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과도기적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시기이며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침체의 늪에 빠져 들어가고 있는 상황입니다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세계적으로 투자대상이 부동산에서 블록체인으로 체인지 되는 시기에 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어려운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시장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속에서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젊고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패기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있는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도전과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개척정신으로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무장</a:t>
            </a:r>
            <a:endParaRPr 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하고 준비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하여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부동산과 코인 상승기에 완공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부동산과 코인 급등으로 이익을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소비자에게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제공하며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베비붐세대의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주거문화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페러다임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변화를 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모색하고 있습니다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차별화된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상품개발로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이익을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주는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분양방식으로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위기를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기회로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삼아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진정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실수요자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투자자가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원하는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상품을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만들겠습니다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각종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사업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영역에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전문지식과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실무경험을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임직원과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학계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금융계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건설업계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•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업계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다양한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분야에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걸친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정보망을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바탕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한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과학적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분석과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현실적인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대안으로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고객의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이익과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가치를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극대화하여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이끌어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낼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것입니다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defRPr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Sightseeing and Recreation, Retirement Community,</a:t>
            </a:r>
            <a:r>
              <a:rPr kumimoji="0" lang="en-US" altLang="ko-K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Integrated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Resort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사업을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새로운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시각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앞서가는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새로운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생각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과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기초에서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투자개발까지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잠든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땅에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생명을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불어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넣는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일,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스마트시티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남다른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생각과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젊은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도전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정신으로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endParaRPr 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과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개발에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새로운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가치를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만들겠습니다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                                                                        </a:t>
            </a:r>
            <a:r>
              <a:rPr 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더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리버사이드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스마트시티 유한회사</a:t>
            </a:r>
          </a:p>
          <a:p>
            <a:pPr marL="0" lvl="0" indent="0" algn="l" defTabSz="91440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sz="1400" dirty="0">
                <a:latin typeface="맑은 고딕"/>
                <a:ea typeface="맑은 고딕"/>
              </a:rPr>
              <a:t>                                                                                              </a:t>
            </a:r>
            <a:r>
              <a:rPr lang="en-US" sz="1400" dirty="0">
                <a:latin typeface="맑은 고딕"/>
                <a:ea typeface="맑은 고딕"/>
              </a:rPr>
              <a:t>    </a:t>
            </a:r>
            <a:r>
              <a:rPr lang="ko-KR" altLang="en-US" sz="1400" dirty="0">
                <a:latin typeface="맑은 고딕"/>
                <a:ea typeface="맑은 고딕"/>
              </a:rPr>
              <a:t>대표이사</a:t>
            </a:r>
            <a:r>
              <a:rPr sz="1400" dirty="0">
                <a:latin typeface="맑은 고딕"/>
                <a:ea typeface="맑은 고딕"/>
              </a:rPr>
              <a:t> 문 </a:t>
            </a:r>
            <a:r>
              <a:rPr sz="1400" dirty="0" err="1">
                <a:latin typeface="맑은 고딕"/>
                <a:ea typeface="맑은 고딕"/>
              </a:rPr>
              <a:t>만길</a:t>
            </a:r>
            <a:r>
              <a:rPr sz="1400" dirty="0">
                <a:latin typeface="맑은 고딕"/>
                <a:ea typeface="맑은 고딕"/>
              </a:rPr>
              <a:t> </a:t>
            </a:r>
            <a:r>
              <a:rPr sz="1400" dirty="0" err="1">
                <a:latin typeface="맑은 고딕"/>
                <a:ea typeface="맑은 고딕"/>
              </a:rPr>
              <a:t>올림</a:t>
            </a:r>
            <a:endParaRPr sz="1400" dirty="0">
              <a:latin typeface="맑은 고딕"/>
              <a:ea typeface="맑은 고딕"/>
            </a:endParaRPr>
          </a:p>
          <a:p>
            <a:pPr marL="0" lvl="0" indent="0" algn="l" defTabSz="9144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ko-KR" altLang="en-US" sz="1800" b="0" dirty="0">
              <a:solidFill>
                <a:schemeClr val="tx1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40709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상자 1"/>
          <p:cNvSpPr txBox="1"/>
          <p:nvPr/>
        </p:nvSpPr>
        <p:spPr>
          <a:xfrm>
            <a:off x="0" y="116205"/>
            <a:ext cx="7710170" cy="6856730"/>
          </a:xfrm>
          <a:prstGeom prst="rect">
            <a:avLst/>
          </a:prstGeom>
          <a:noFill/>
        </p:spPr>
        <p:txBody>
          <a:bodyPr vert="horz" wrap="square" lIns="0" tIns="0" rIns="0" bIns="0" numCol="1" anchor="t">
            <a:noAutofit/>
          </a:bodyPr>
          <a:lstStyle/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600" dirty="0">
                <a:solidFill>
                  <a:srgbClr val="FFFFFF"/>
                </a:solidFill>
                <a:latin typeface="맑은 고딕" charset="0"/>
                <a:ea typeface="맑은 고딕" charset="0"/>
              </a:rPr>
              <a:t> </a:t>
            </a:r>
            <a:r>
              <a:rPr lang="en-US" altLang="ko-KR" sz="20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88</a:t>
            </a:r>
            <a:r>
              <a:rPr lang="en-US" altLang="ko-KR" sz="2000" b="1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 </a:t>
            </a:r>
            <a:r>
              <a:rPr lang="en-US" altLang="ko-KR" sz="2000" b="1" dirty="0">
                <a:latin typeface="Noto Sans KR Bold" charset="0"/>
                <a:ea typeface="Noto Sans KR Bold" charset="0"/>
                <a:cs typeface="Times New Roman" charset="0"/>
              </a:rPr>
              <a:t>             </a:t>
            </a:r>
            <a:r>
              <a:rPr lang="ko-KR" altLang="en-US" sz="28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시행사 대표 이력</a:t>
            </a: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endParaRPr lang="ko-KR" altLang="en-US" sz="20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학력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부산대학교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경영대학원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경영학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석사졸업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논문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베이비붐세대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은퇴자마을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개발에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ㆍ베이비붐세대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주거문화에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연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</a:t>
            </a: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자격증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공인중개사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1회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자격증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(1985)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ㆍ사회복지사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자격증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취득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ㆍ부동산개발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전문인력 수료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한국부동산개발협회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경력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주식회사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신영종합건설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/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ㆍ제20대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국회의원선거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해운대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(갑)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선거구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출마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ㆍ월드부동산투자개발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주식회사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ㆍ주식회사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코리아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부동산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컨설팅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(1985) /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서울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압구정동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ㆍ부산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서면 </a:t>
            </a:r>
            <a:r>
              <a:rPr lang="ko-KR" altLang="en-US"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대우디오빌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시행사업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(2002)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ㆍSPC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/ PFV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법인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10여개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설립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시행사업</a:t>
            </a: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ㆍ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블록체인학회 회원 </a:t>
            </a:r>
            <a:r>
              <a:rPr lang="en-US" altLang="ko-KR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한국디벨로퍼협회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/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실버산업전문포럼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/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실버카운티</a:t>
            </a:r>
            <a:r>
              <a:rPr lang="ko-KR" altLang="en-US"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포럼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회장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ㆍ현재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세계60개국 300여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업체의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실버타운과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체인점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운영실태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프로그램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조사</a:t>
            </a: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연구중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914400" latinLnBrk="1">
              <a:spcBef>
                <a:spcPts val="300"/>
              </a:spcBef>
              <a:buFontTx/>
              <a:buNone/>
              <a:defRPr/>
            </a:pPr>
            <a:r>
              <a:rPr sz="1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endParaRPr lang="ko-KR" altLang="en-US" sz="1400" b="1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defTabSz="508000" latinLnBrk="1">
              <a:buFontTx/>
              <a:buNone/>
              <a:defRPr/>
            </a:pPr>
            <a:endParaRPr lang="ko-KR" altLang="en-US" sz="1795" dirty="0">
              <a:solidFill>
                <a:srgbClr val="FFFFFF"/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3" name="그림 2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09535" y="635"/>
            <a:ext cx="4487545" cy="6856095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14A58CE-055E-4F70-BB06-6CF084E2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fld id="{84E8CE1B-2475-41BC-B667-09A219D44370}" type="slidenum">
              <a:rPr lang="en-US" altLang="ko-KR" smtClean="0"/>
              <a:pPr/>
              <a:t>88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92654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2205" y="236220"/>
            <a:ext cx="8230235" cy="114363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>
              <a:buFontTx/>
              <a:buNone/>
              <a:defRPr sz="3600">
                <a:solidFill>
                  <a:srgbClr val="2C3E50"/>
                </a:solidFill>
                <a:latin typeface="Noto Sans KR Bold" charset="0"/>
              </a:defRPr>
            </a:pPr>
            <a:r>
              <a:rPr b="1" dirty="0">
                <a:latin typeface="+mj-ea"/>
              </a:rPr>
              <a:t>Contact</a:t>
            </a:r>
            <a:endParaRPr lang="ko-KR" altLang="en-US" b="1" dirty="0"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2A66D-761E-43FC-BE11-BE24EBECD2AB}"/>
              </a:ext>
            </a:extLst>
          </p:cNvPr>
          <p:cNvSpPr txBox="1"/>
          <p:nvPr/>
        </p:nvSpPr>
        <p:spPr>
          <a:xfrm>
            <a:off x="1275190" y="1503680"/>
            <a:ext cx="9638443" cy="4908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FontTx/>
              <a:buNone/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89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Noto Sans KR Bold" charset="0"/>
              <a:ea typeface="Noto Sans KR Bold" charset="0"/>
              <a:cs typeface="Times New Roman" charset="0"/>
            </a:endParaRP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이상으로 발표를 마치겠습니다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문의 사항은 더 </a:t>
            </a:r>
            <a:r>
              <a:rPr lang="ko-KR" altLang="ko-KR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리버사이드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스마트시티 프로젝트 팀으로 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 </a:t>
            </a: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연락해 주시기 바랍니다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Project Team: 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더 </a:t>
            </a:r>
            <a:r>
              <a:rPr lang="ko-KR" altLang="en-US" sz="2800" b="1" dirty="0" err="1">
                <a:solidFill>
                  <a:schemeClr val="accent1">
                    <a:lumMod val="75000"/>
                  </a:schemeClr>
                </a:solidFill>
                <a:latin typeface="+mn-ea"/>
              </a:rPr>
              <a:t>리버사이드</a:t>
            </a: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스마트시티</a:t>
            </a: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Email: eco7900@naver.com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FontTx/>
              <a:buNone/>
              <a:defRPr sz="2000">
                <a:solidFill>
                  <a:srgbClr val="2C3E50"/>
                </a:solidFill>
                <a:latin typeface="Noto Sans KR Regular" charset="0"/>
              </a:defRPr>
            </a:pPr>
            <a:r>
              <a:rPr lang="ko-KR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sym typeface="Arial" charset="0"/>
              </a:rPr>
              <a:t>• </a:t>
            </a:r>
            <a:r>
              <a:rPr lang="en-US" altLang="ko-KR" sz="28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Tel: +82-010-4079-9300</a:t>
            </a:r>
            <a:endParaRPr lang="ko-KR" altLang="en-US" sz="28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endParaRPr lang="ko-KR" altLang="en-US" sz="1800" dirty="0">
              <a:latin typeface="Cambria" charset="0"/>
              <a:ea typeface="MS Mincho" charset="0"/>
              <a:cs typeface="Times New Roman" charset="0"/>
            </a:endParaRPr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90660599-CDD5-4E00-9C8F-A293624C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47FF2FE0-3B5C-4A34-8592-4300DD08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62735" y="-149225"/>
            <a:ext cx="8229600" cy="1143000"/>
          </a:xfrm>
        </p:spPr>
        <p:txBody>
          <a:bodyPr>
            <a:normAutofit/>
          </a:bodyPr>
          <a:lstStyle/>
          <a:p>
            <a:pPr>
              <a:defRPr sz="3600">
                <a:solidFill>
                  <a:srgbClr val="2C3E50"/>
                </a:solidFill>
                <a:latin typeface="Noto Sans KR Bold"/>
              </a:defRPr>
            </a:pPr>
            <a:r>
              <a:rPr sz="3600" b="1" dirty="0" err="1">
                <a:latin typeface="+mj-ea"/>
              </a:rPr>
              <a:t>위치</a:t>
            </a:r>
            <a:r>
              <a:rPr sz="3600" b="1" dirty="0">
                <a:latin typeface="+mj-ea"/>
              </a:rPr>
              <a:t> </a:t>
            </a:r>
            <a:r>
              <a:rPr sz="3600" b="1" dirty="0" err="1">
                <a:latin typeface="+mj-ea"/>
              </a:rPr>
              <a:t>개요</a:t>
            </a:r>
            <a:endParaRPr sz="3600" b="1" dirty="0">
              <a:latin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30" y="1304290"/>
            <a:ext cx="9687560" cy="5016500"/>
          </a:xfrm>
          <a:prstGeom prst="rect">
            <a:avLst/>
          </a:prstGeom>
        </p:spPr>
      </p:pic>
      <p:pic>
        <p:nvPicPr>
          <p:cNvPr id="8" name="test_slide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95" y="99695"/>
            <a:ext cx="99695" cy="99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01CA27-0B07-4329-AFD9-429C1E66C472}"/>
              </a:ext>
            </a:extLst>
          </p:cNvPr>
          <p:cNvSpPr txBox="1"/>
          <p:nvPr/>
        </p:nvSpPr>
        <p:spPr>
          <a:xfrm>
            <a:off x="913130" y="723265"/>
            <a:ext cx="10459720" cy="49449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FontTx/>
              <a:buNone/>
            </a:pP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  <a:sym typeface="Arial" charset="0"/>
              </a:rPr>
              <a:t>• 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경춘선 가평전철역 이용하시면 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 /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자라섬과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</a:t>
            </a:r>
            <a:r>
              <a:rPr lang="ko-KR" altLang="en-US" sz="2000" b="1" dirty="0" err="1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남이섬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 앞에 위치합니다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n-ea"/>
                <a:cs typeface="Times New Roman" charset="0"/>
              </a:rPr>
              <a:t>.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  <a:latin typeface="+mn-ea"/>
              <a:cs typeface="Times New Roman" charset="0"/>
            </a:endParaRPr>
          </a:p>
        </p:txBody>
      </p:sp>
      <p:sp>
        <p:nvSpPr>
          <p:cNvPr id="10" name="바닥글 개체 틀 9">
            <a:extLst>
              <a:ext uri="{FF2B5EF4-FFF2-40B4-BE49-F238E27FC236}">
                <a16:creationId xmlns:a16="http://schemas.microsoft.com/office/drawing/2014/main" id="{E254F811-F7C5-436A-8593-2CE43FC5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595" y="6256655"/>
            <a:ext cx="2444750" cy="365760"/>
          </a:xfrm>
        </p:spPr>
        <p:txBody>
          <a:bodyPr/>
          <a:lstStyle/>
          <a:p>
            <a:r>
              <a:rPr lang="ko-KR" altLang="en-US"/>
              <a:t>             </a:t>
            </a:r>
            <a:r>
              <a:rPr lang="ko-KR" altLang="en-US" b="1"/>
              <a:t>더 리버사이드 스마트시티</a:t>
            </a:r>
            <a:endParaRPr lang="en-US" b="1" dirty="0"/>
          </a:p>
        </p:txBody>
      </p:sp>
      <p:sp>
        <p:nvSpPr>
          <p:cNvPr id="12" name="슬라이드 번호 개체 틀 11">
            <a:extLst>
              <a:ext uri="{FF2B5EF4-FFF2-40B4-BE49-F238E27FC236}">
                <a16:creationId xmlns:a16="http://schemas.microsoft.com/office/drawing/2014/main" id="{86C6E230-DE51-4F90-A34E-DC39F088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0980" y="6256655"/>
            <a:ext cx="2261870" cy="365760"/>
          </a:xfrm>
        </p:spPr>
        <p:txBody>
          <a:bodyPr/>
          <a:lstStyle/>
          <a:p>
            <a:r>
              <a:rPr lang="en-US"/>
              <a:t>  </a:t>
            </a:r>
            <a:fld id="{C1FF6DA9-008F-8B48-92A6-B652298478B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0031-72A4-48E3-B77A-2E358AA20905}"/>
              </a:ext>
            </a:extLst>
          </p:cNvPr>
          <p:cNvSpPr txBox="1"/>
          <p:nvPr/>
        </p:nvSpPr>
        <p:spPr>
          <a:xfrm>
            <a:off x="817245" y="287020"/>
            <a:ext cx="6096000" cy="49981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000" b="1" i="0" strike="noStrike" cap="none" dirty="0">
                <a:ln w="9525" cap="flat" cmpd="sng">
                  <a:noFill/>
                  <a:prstDash/>
                </a:ln>
                <a:solidFill>
                  <a:srgbClr val="4F81BD">
                    <a:lumMod val="75000"/>
                  </a:srgbClr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000" b="1" dirty="0">
                <a:ln w="9525" cap="flat" cmpd="sng">
                  <a:noFill/>
                  <a:prstDash/>
                </a:ln>
                <a:solidFill>
                  <a:srgbClr val="4F81BD">
                    <a:lumMod val="75000"/>
                  </a:srgbClr>
                </a:solidFill>
                <a:latin typeface="Noto Sans KR Bold" charset="0"/>
                <a:ea typeface="Noto Sans KR Bold" charset="0"/>
                <a:cs typeface="Times New Roman" charset="0"/>
              </a:rPr>
              <a:t>9</a:t>
            </a:r>
            <a:endParaRPr lang="ko-KR" altLang="en-US" sz="2000" b="1" i="0" strike="noStrike" cap="none" dirty="0">
              <a:ln w="9525" cap="flat" cmpd="sng">
                <a:noFill/>
                <a:prstDash/>
              </a:ln>
              <a:solidFill>
                <a:srgbClr val="4F81BD">
                  <a:lumMod val="75000"/>
                </a:srgbClr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290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37870" y="829310"/>
            <a:ext cx="10333355" cy="5355590"/>
          </a:xfrm>
          <a:prstGeom prst="rect">
            <a:avLst/>
          </a:prstGeom>
        </p:spPr>
      </p:pic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EB036F8-4B02-4C2A-8A4F-CC14BF7F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3860" y="6356350"/>
            <a:ext cx="1016635" cy="365760"/>
          </a:xfrm>
        </p:spPr>
        <p:txBody>
          <a:bodyPr/>
          <a:lstStyle/>
          <a:p>
            <a:pPr defTabSz="914126"/>
            <a:fld id="{84E8CE1B-2475-41BC-B667-09A219D44370}" type="slidenum">
              <a:rPr lang="en-US" altLang="ko-KR">
                <a:latin typeface="Constantia"/>
                <a:ea typeface="HY신명조" panose="02030600000101010101" pitchFamily="18" charset="-127"/>
              </a:rPr>
              <a:pPr defTabSz="914126"/>
              <a:t>90</a:t>
            </a:fld>
            <a:endParaRPr lang="en-US" altLang="ko-KR">
              <a:latin typeface="Constantia"/>
              <a:ea typeface="HY신명조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7CA62-4815-403A-ABE5-662C2EC92559}"/>
              </a:ext>
            </a:extLst>
          </p:cNvPr>
          <p:cNvSpPr txBox="1"/>
          <p:nvPr/>
        </p:nvSpPr>
        <p:spPr>
          <a:xfrm>
            <a:off x="672465" y="151765"/>
            <a:ext cx="6104255" cy="6628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4572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ko-KR" sz="2800" b="1" i="0" strike="noStrike" cap="none" dirty="0">
                <a:solidFill>
                  <a:schemeClr val="tx1"/>
                </a:solidFill>
                <a:latin typeface="Noto Sans KR Bold" charset="0"/>
                <a:ea typeface="Noto Sans KR Bold" charset="0"/>
                <a:cs typeface="Times New Roman" charset="0"/>
              </a:rPr>
              <a:t>Slide </a:t>
            </a:r>
            <a:r>
              <a:rPr lang="en-US" altLang="ko-KR" sz="2800" b="1" dirty="0">
                <a:latin typeface="Noto Sans KR Bold" charset="0"/>
                <a:ea typeface="Noto Sans KR Bold" charset="0"/>
                <a:cs typeface="Times New Roman" charset="0"/>
              </a:rPr>
              <a:t>90</a:t>
            </a:r>
            <a:endParaRPr lang="ko-KR" altLang="en-US" sz="2800" b="1" i="0" strike="noStrike" cap="none" dirty="0">
              <a:solidFill>
                <a:schemeClr val="tx1"/>
              </a:solidFill>
              <a:latin typeface="Noto Sans KR Bold" charset="0"/>
              <a:ea typeface="Noto Sans KR Bold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1925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MS PGothic"/>
        <a:font script="Hang" typeface="HY중고딕"/>
        <a:font script="Hans" typeface="隶书"/>
        <a:font script="Hant" typeface="Microsoft JhengHei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SimSun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MS PGothic"/>
        <a:font script="Hang" typeface="HY중고딕"/>
        <a:font script="Hans" typeface="隶书"/>
        <a:font script="Hant" typeface="Microsoft JhengHei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SimSun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Pages>88</Pages>
  <Words>7125</Words>
  <Characters>0</Characters>
  <Application>Microsoft Office PowerPoint</Application>
  <DocSecurity>0</DocSecurity>
  <PresentationFormat>사용자 지정</PresentationFormat>
  <Lines>0</Lines>
  <Paragraphs>1084</Paragraphs>
  <Slides>90</Slides>
  <Notes>2</Notes>
  <HiddenSlides>0</HiddenSlides>
  <MMClips>8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90</vt:i4>
      </vt:variant>
    </vt:vector>
  </HeadingPairs>
  <TitlesOfParts>
    <vt:vector size="109" baseType="lpstr">
      <vt:lpstr>Adobe Clean Han ExtraBold</vt:lpstr>
      <vt:lpstr>HY울릉도M</vt:lpstr>
      <vt:lpstr>Noto Sans KR</vt:lpstr>
      <vt:lpstr>Noto Sans KR Black</vt:lpstr>
      <vt:lpstr>Noto Sans KR Bold</vt:lpstr>
      <vt:lpstr>가는각진제목체</vt:lpstr>
      <vt:lpstr>굴림</vt:lpstr>
      <vt:lpstr>Malgun Gothic</vt:lpstr>
      <vt:lpstr>Malgun Gothic</vt:lpstr>
      <vt:lpstr>맑은 고딕 Semilight</vt:lpstr>
      <vt:lpstr>휴먼둥근헤드라인</vt:lpstr>
      <vt:lpstr>Arial</vt:lpstr>
      <vt:lpstr>Calibri</vt:lpstr>
      <vt:lpstr>Cambria</vt:lpstr>
      <vt:lpstr>Constantia</vt:lpstr>
      <vt:lpstr>Wingdings 2</vt:lpstr>
      <vt:lpstr>Office Theme</vt:lpstr>
      <vt:lpstr>흐름</vt:lpstr>
      <vt:lpstr>1_흐름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위치 개요</vt:lpstr>
      <vt:lpstr>위치 개요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사업 배경</vt:lpstr>
      <vt:lpstr>사업 요인</vt:lpstr>
      <vt:lpstr>개발 목표</vt:lpstr>
      <vt:lpstr>개발 컨셉</vt:lpstr>
      <vt:lpstr>PowerPoint 프레젠테이션</vt:lpstr>
      <vt:lpstr>토지 이용 계획</vt:lpstr>
      <vt:lpstr>PowerPoint 프레젠테이션</vt:lpstr>
      <vt:lpstr>PowerPoint 프레젠테이션</vt:lpstr>
      <vt:lpstr>시설 구성 ①노인복지주택</vt:lpstr>
      <vt:lpstr>PowerPoint 프레젠테이션</vt:lpstr>
      <vt:lpstr>②레지던스호텔</vt:lpstr>
      <vt:lpstr>PowerPoint 프레젠테이션</vt:lpstr>
      <vt:lpstr>PowerPoint 프레젠테이션</vt:lpstr>
      <vt:lpstr>PowerPoint 프레젠테이션</vt:lpstr>
      <vt:lpstr>④관광호텔</vt:lpstr>
      <vt:lpstr>⑤종합병원 &amp; 한방의료원</vt:lpstr>
      <vt:lpstr>⑥레포츠 센터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자금 조달 개요</vt:lpstr>
      <vt:lpstr>STO 개념 소개</vt:lpstr>
      <vt:lpstr>PowerPoint 프레젠테이션</vt:lpstr>
      <vt:lpstr>PowerPoint 프레젠테이션</vt:lpstr>
      <vt:lpstr>PowerPoint 프레젠테이션</vt:lpstr>
      <vt:lpstr>RTC 발행 개요</vt:lpstr>
      <vt:lpstr>토큰 분배 구조</vt:lpstr>
      <vt:lpstr>수분양자 코인 지급</vt:lpstr>
      <vt:lpstr>NFT 종신 이용권</vt:lpstr>
      <vt:lpstr>Slide 51      재무 요약, 투자 규모, 수지분석 핵심치입니다.</vt:lpstr>
      <vt:lpstr>DAO 운영 구조</vt:lpstr>
      <vt:lpstr>고령화 사회 및 퍼레니얼 세대</vt:lpstr>
      <vt:lpstr>글로벌 실버타운 비교</vt:lpstr>
      <vt:lpstr>PowerPoint 프레젠테이션</vt:lpstr>
      <vt:lpstr> 미국의 실버타운 ‘선시티’ 이야기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리스크 관리</vt:lpstr>
      <vt:lpstr>PowerPoint 프레젠테이션</vt:lpstr>
      <vt:lpstr>개발팀 토큰 언락 스케줄, 총 9996억 개, 4년</vt:lpstr>
      <vt:lpstr>IR 핵심 메시지, 투자 포인트</vt:lpstr>
      <vt:lpstr>지역 경제 효과</vt:lpstr>
      <vt:lpstr>투자 수익 구조</vt:lpstr>
      <vt:lpstr>ESG &amp; 지속가능성</vt:lpstr>
      <vt:lpstr>인허가 절차</vt:lpstr>
      <vt:lpstr>환경영향평가 전략</vt:lpstr>
      <vt:lpstr>추진 일정</vt:lpstr>
      <vt:lpstr>파트너 협력</vt:lpstr>
      <vt:lpstr>사업 단계</vt:lpstr>
      <vt:lpstr>핵심 투자 포인트</vt:lpstr>
      <vt:lpstr>비전 강조</vt:lpstr>
      <vt:lpstr>PowerPoint 프레젠테이션</vt:lpstr>
      <vt:lpstr>PowerPoint 프레젠테이션</vt:lpstr>
      <vt:lpstr>Contact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Riverside Smart City</dc:title>
  <dc:creator>kor</dc:creator>
  <cp:lastModifiedBy>만길 문</cp:lastModifiedBy>
  <cp:revision>55</cp:revision>
  <dcterms:modified xsi:type="dcterms:W3CDTF">2025-10-15T18:07:39Z</dcterms:modified>
  <cp:version>10.105.280.55985</cp:version>
</cp:coreProperties>
</file>